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0287000" cx="18288000"/>
  <p:notesSz cx="6858000" cy="9144000"/>
  <p:embeddedFontLst>
    <p:embeddedFont>
      <p:font typeface="Playfair Display"/>
      <p:bold r:id="rId28"/>
      <p:boldItalic r:id="rId29"/>
    </p:embeddedFont>
    <p:embeddedFont>
      <p:font typeface="Lato"/>
      <p:bold r:id="rId30"/>
      <p:boldItalic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6" roundtripDataSignature="AMtx7mgA45uHAlpvUojbE8fe9yFt0ji5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C31C0A-765F-4ED7-B130-06AC0049AE7B}">
  <a:tblStyle styleId="{0CC31C0A-765F-4ED7-B130-06AC0049AE7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layfairDisplay-bold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e33bad1c5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e33bad1c5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33bad1c5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e33bad1c54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33bad1c5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e33bad1c54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33bad1c5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e33bad1c54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e33bad1c5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e33bad1c54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e33bad1c54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e33bad1c54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33bad1c5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e33bad1c54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e33bad1c5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e33bad1c54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e33bad1c5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3e33bad1c54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e33bad1c5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e33bad1c54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e33bad1c5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e33bad1c54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e33bad1c54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3e33bad1c54_0_4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33bad1c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e33bad1c5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0.png"/><Relationship Id="rId7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5.png"/><Relationship Id="rId6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10" Type="http://schemas.openxmlformats.org/officeDocument/2006/relationships/image" Target="../media/image46.png"/><Relationship Id="rId9" Type="http://schemas.openxmlformats.org/officeDocument/2006/relationships/image" Target="../media/image47.png"/><Relationship Id="rId5" Type="http://schemas.openxmlformats.org/officeDocument/2006/relationships/image" Target="../media/image35.png"/><Relationship Id="rId6" Type="http://schemas.openxmlformats.org/officeDocument/2006/relationships/image" Target="../media/image44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-638106" y="6380297"/>
            <a:ext cx="4144945" cy="4114800"/>
          </a:xfrm>
          <a:custGeom>
            <a:rect b="b" l="l" r="r" t="t"/>
            <a:pathLst>
              <a:path extrusionOk="0" h="4114800" w="4144945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 rot="-1673689">
            <a:off x="15987251" y="713092"/>
            <a:ext cx="2866768" cy="3991702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2"/>
                </a:lnTo>
                <a:lnTo>
                  <a:pt x="0" y="3991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15489514" y="7641974"/>
            <a:ext cx="3539572" cy="2645026"/>
          </a:xfrm>
          <a:custGeom>
            <a:rect b="b" l="l" r="r" t="t"/>
            <a:pathLst>
              <a:path extrusionOk="0" h="2645026" w="3539572">
                <a:moveTo>
                  <a:pt x="0" y="0"/>
                </a:moveTo>
                <a:lnTo>
                  <a:pt x="3539572" y="0"/>
                </a:lnTo>
                <a:lnTo>
                  <a:pt x="3539572" y="2645026"/>
                </a:lnTo>
                <a:lnTo>
                  <a:pt x="0" y="2645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5017019" y="3265863"/>
            <a:ext cx="8253963" cy="224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Oš. starostlivosť o dutinu ústnu a dýchacie cesty u pacienta v bezvedomí</a:t>
            </a:r>
            <a:endParaRPr/>
          </a:p>
        </p:txBody>
      </p:sp>
      <p:grpSp>
        <p:nvGrpSpPr>
          <p:cNvPr id="91" name="Google Shape;91;p1"/>
          <p:cNvGrpSpPr/>
          <p:nvPr/>
        </p:nvGrpSpPr>
        <p:grpSpPr>
          <a:xfrm>
            <a:off x="5725583" y="6503303"/>
            <a:ext cx="6836833" cy="1197205"/>
            <a:chOff x="0" y="-38100"/>
            <a:chExt cx="1800647" cy="315313"/>
          </a:xfrm>
        </p:grpSpPr>
        <p:sp>
          <p:nvSpPr>
            <p:cNvPr id="92" name="Google Shape;92;p1"/>
            <p:cNvSpPr/>
            <p:nvPr/>
          </p:nvSpPr>
          <p:spPr>
            <a:xfrm>
              <a:off x="0" y="0"/>
              <a:ext cx="1800647" cy="277213"/>
            </a:xfrm>
            <a:custGeom>
              <a:rect b="b" l="l" r="r" t="t"/>
              <a:pathLst>
                <a:path extrusionOk="0" h="277213" w="1800647">
                  <a:moveTo>
                    <a:pt x="57752" y="0"/>
                  </a:moveTo>
                  <a:lnTo>
                    <a:pt x="1742896" y="0"/>
                  </a:lnTo>
                  <a:cubicBezTo>
                    <a:pt x="1758213" y="0"/>
                    <a:pt x="1772902" y="6085"/>
                    <a:pt x="1783732" y="16915"/>
                  </a:cubicBezTo>
                  <a:cubicBezTo>
                    <a:pt x="1794563" y="27746"/>
                    <a:pt x="1800647" y="42435"/>
                    <a:pt x="1800647" y="57752"/>
                  </a:cubicBezTo>
                  <a:lnTo>
                    <a:pt x="1800647" y="219462"/>
                  </a:lnTo>
                  <a:cubicBezTo>
                    <a:pt x="1800647" y="234778"/>
                    <a:pt x="1794563" y="249468"/>
                    <a:pt x="1783732" y="260298"/>
                  </a:cubicBezTo>
                  <a:cubicBezTo>
                    <a:pt x="1772902" y="271129"/>
                    <a:pt x="1758213" y="277213"/>
                    <a:pt x="1742896" y="277213"/>
                  </a:cubicBezTo>
                  <a:lnTo>
                    <a:pt x="57752" y="277213"/>
                  </a:lnTo>
                  <a:cubicBezTo>
                    <a:pt x="42435" y="277213"/>
                    <a:pt x="27746" y="271129"/>
                    <a:pt x="16915" y="260298"/>
                  </a:cubicBezTo>
                  <a:cubicBezTo>
                    <a:pt x="6085" y="249468"/>
                    <a:pt x="0" y="234778"/>
                    <a:pt x="0" y="219462"/>
                  </a:cubicBezTo>
                  <a:lnTo>
                    <a:pt x="0" y="57752"/>
                  </a:lnTo>
                  <a:cubicBezTo>
                    <a:pt x="0" y="42435"/>
                    <a:pt x="6085" y="27746"/>
                    <a:pt x="16915" y="16915"/>
                  </a:cubicBezTo>
                  <a:cubicBezTo>
                    <a:pt x="27746" y="6085"/>
                    <a:pt x="42435" y="0"/>
                    <a:pt x="57752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-38100"/>
              <a:ext cx="1800647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 txBox="1"/>
          <p:nvPr/>
        </p:nvSpPr>
        <p:spPr>
          <a:xfrm>
            <a:off x="5725583" y="6697094"/>
            <a:ext cx="7015940" cy="944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Mgr. Liliana Valachovičová, Bc. Andrea Dulíková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Klinika Anestéziológie a Intenzívnej medicíny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UNM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33bad1c54_0_10"/>
          <p:cNvSpPr/>
          <p:nvPr/>
        </p:nvSpPr>
        <p:spPr>
          <a:xfrm rot="10037080">
            <a:off x="-2879219" y="7215020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g3e33bad1c54_0_10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5" name="Google Shape;235;g3e33bad1c54_0_10"/>
          <p:cNvSpPr/>
          <p:nvPr/>
        </p:nvSpPr>
        <p:spPr>
          <a:xfrm rot="-1670711">
            <a:off x="15986985" y="-509799"/>
            <a:ext cx="2869320" cy="3995256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1"/>
                </a:lnTo>
                <a:lnTo>
                  <a:pt x="0" y="3991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6" name="Google Shape;236;g3e33bad1c54_0_10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g3e33bad1c54_0_10"/>
          <p:cNvSpPr/>
          <p:nvPr/>
        </p:nvSpPr>
        <p:spPr>
          <a:xfrm>
            <a:off x="15569230" y="6380297"/>
            <a:ext cx="2718770" cy="3866899"/>
          </a:xfrm>
          <a:custGeom>
            <a:rect b="b" l="l" r="r" t="t"/>
            <a:pathLst>
              <a:path extrusionOk="0" h="3866899" w="2718770">
                <a:moveTo>
                  <a:pt x="0" y="0"/>
                </a:moveTo>
                <a:lnTo>
                  <a:pt x="2718770" y="0"/>
                </a:lnTo>
                <a:lnTo>
                  <a:pt x="2718770" y="3866900"/>
                </a:lnTo>
                <a:lnTo>
                  <a:pt x="0" y="3866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g3e33bad1c54_0_10"/>
          <p:cNvSpPr/>
          <p:nvPr/>
        </p:nvSpPr>
        <p:spPr>
          <a:xfrm>
            <a:off x="13386045" y="929851"/>
            <a:ext cx="2680514" cy="4213649"/>
          </a:xfrm>
          <a:custGeom>
            <a:rect b="b" l="l" r="r" t="t"/>
            <a:pathLst>
              <a:path extrusionOk="0" h="4213649" w="2680514">
                <a:moveTo>
                  <a:pt x="0" y="0"/>
                </a:moveTo>
                <a:lnTo>
                  <a:pt x="2680514" y="0"/>
                </a:lnTo>
                <a:lnTo>
                  <a:pt x="2680514" y="4213649"/>
                </a:lnTo>
                <a:lnTo>
                  <a:pt x="0" y="4213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g3e33bad1c54_0_10"/>
          <p:cNvSpPr/>
          <p:nvPr/>
        </p:nvSpPr>
        <p:spPr>
          <a:xfrm>
            <a:off x="315002" y="5954140"/>
            <a:ext cx="5413446" cy="4121601"/>
          </a:xfrm>
          <a:custGeom>
            <a:rect b="b" l="l" r="r" t="t"/>
            <a:pathLst>
              <a:path extrusionOk="0" h="4121601" w="5413446">
                <a:moveTo>
                  <a:pt x="0" y="0"/>
                </a:moveTo>
                <a:lnTo>
                  <a:pt x="5413446" y="0"/>
                </a:lnTo>
                <a:lnTo>
                  <a:pt x="5413446" y="4121601"/>
                </a:lnTo>
                <a:lnTo>
                  <a:pt x="0" y="4121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g3e33bad1c54_0_10"/>
          <p:cNvSpPr txBox="1"/>
          <p:nvPr/>
        </p:nvSpPr>
        <p:spPr>
          <a:xfrm>
            <a:off x="5168719" y="1095375"/>
            <a:ext cx="7950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Tracheostómia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g3e33bad1c54_0_10"/>
          <p:cNvSpPr txBox="1"/>
          <p:nvPr/>
        </p:nvSpPr>
        <p:spPr>
          <a:xfrm>
            <a:off x="2739390" y="2793516"/>
            <a:ext cx="64047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Tracheostómia je chirurgický výkon, kedy je </a:t>
            </a:r>
            <a:r>
              <a:rPr lang="en-US" sz="3399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trachea </a:t>
            </a: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umelo vyústen</a:t>
            </a:r>
            <a:r>
              <a:rPr lang="en-US" sz="3399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á</a:t>
            </a: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 na povrch tela. </a:t>
            </a:r>
            <a:endParaRPr/>
          </a:p>
        </p:txBody>
      </p:sp>
      <p:sp>
        <p:nvSpPr>
          <p:cNvPr id="242" name="Google Shape;242;g3e33bad1c54_0_10"/>
          <p:cNvSpPr txBox="1"/>
          <p:nvPr/>
        </p:nvSpPr>
        <p:spPr>
          <a:xfrm>
            <a:off x="5975199" y="5156652"/>
            <a:ext cx="9347400" cy="27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Cieľom je zaistenie priechodnosti dýchacích ciest pre umožnenie ventilácie pacienta. Z pohľadu dĺžky zavedenia ich delíme na</a:t>
            </a:r>
            <a:r>
              <a:rPr b="1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 trvalé</a:t>
            </a: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 alebo </a:t>
            </a:r>
            <a:r>
              <a:rPr b="1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dočasné</a:t>
            </a:r>
            <a:r>
              <a:rPr b="1" lang="en-US" sz="3399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, urgentné </a:t>
            </a:r>
            <a:r>
              <a:rPr lang="en-US" sz="3399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alebo</a:t>
            </a:r>
            <a:r>
              <a:rPr b="1" lang="en-US" sz="3399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 plánované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33bad1c54_0_23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g3e33bad1c54_0_23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g3e33bad1c54_0_23"/>
          <p:cNvSpPr/>
          <p:nvPr/>
        </p:nvSpPr>
        <p:spPr>
          <a:xfrm rot="-1670711">
            <a:off x="15554871" y="-199218"/>
            <a:ext cx="2869320" cy="3995256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1"/>
                </a:lnTo>
                <a:lnTo>
                  <a:pt x="0" y="3991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g3e33bad1c54_0_23"/>
          <p:cNvSpPr/>
          <p:nvPr/>
        </p:nvSpPr>
        <p:spPr>
          <a:xfrm>
            <a:off x="12514450" y="5512902"/>
            <a:ext cx="5120129" cy="4284774"/>
          </a:xfrm>
          <a:custGeom>
            <a:rect b="b" l="l" r="r" t="t"/>
            <a:pathLst>
              <a:path extrusionOk="0" h="5732139" w="5988455">
                <a:moveTo>
                  <a:pt x="0" y="0"/>
                </a:moveTo>
                <a:lnTo>
                  <a:pt x="5988454" y="0"/>
                </a:lnTo>
                <a:lnTo>
                  <a:pt x="5988454" y="5732139"/>
                </a:lnTo>
                <a:lnTo>
                  <a:pt x="0" y="5732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g3e33bad1c54_0_23"/>
          <p:cNvSpPr txBox="1"/>
          <p:nvPr/>
        </p:nvSpPr>
        <p:spPr>
          <a:xfrm>
            <a:off x="4143425" y="1028842"/>
            <a:ext cx="9612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Indikácie tracheostómie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g3e33bad1c54_0_23"/>
          <p:cNvSpPr txBox="1"/>
          <p:nvPr/>
        </p:nvSpPr>
        <p:spPr>
          <a:xfrm>
            <a:off x="985200" y="2393955"/>
            <a:ext cx="10469400" cy="6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Najčastejším dôvodom tracheostómie a zavedenie tracheostomickej kanyly u našich pacientov je aj nutnosť dlhodobej podpory dýchania </a:t>
            </a:r>
            <a:r>
              <a:rPr lang="en-US" sz="2625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pomocou umelej pľúcnej ventilácie (UPV). </a:t>
            </a:r>
            <a:r>
              <a:rPr b="0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25" u="none" cap="none" strike="noStrike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Časté indikácie:  </a:t>
            </a:r>
            <a:endParaRPr b="1" i="0" sz="2625" u="none" cap="none" strike="noStrike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25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dlhodobá podpora UPV, závislosť na UPV</a:t>
            </a:r>
            <a:endParaRPr sz="2625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nádorové zúženia (stenózy) hrtanu, hltanu a trachey </a:t>
            </a:r>
            <a:endParaRPr/>
          </a:p>
          <a:p>
            <a:pPr indent="0" lvl="0" marL="91440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obštrukcia HDC</a:t>
            </a:r>
            <a:endParaRPr/>
          </a:p>
          <a:p>
            <a:pPr indent="0" lvl="0" marL="91440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trauma trachey</a:t>
            </a:r>
            <a:endParaRPr/>
          </a:p>
          <a:p>
            <a:pPr indent="0" lvl="0" marL="91440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25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zápaly hrtanu </a:t>
            </a:r>
            <a:endParaRPr/>
          </a:p>
          <a:p>
            <a:pPr indent="0" lvl="0" marL="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25" u="none" cap="none" strike="noStrike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e33bad1c54_0_23"/>
          <p:cNvSpPr txBox="1"/>
          <p:nvPr/>
        </p:nvSpPr>
        <p:spPr>
          <a:xfrm>
            <a:off x="12514446" y="3306478"/>
            <a:ext cx="40728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Armovaná TSK- prevencia zalomenia kanyly</a:t>
            </a:r>
            <a:endParaRPr/>
          </a:p>
        </p:txBody>
      </p:sp>
      <p:sp>
        <p:nvSpPr>
          <p:cNvPr id="254" name="Google Shape;254;g3e33bad1c54_0_23"/>
          <p:cNvSpPr txBox="1"/>
          <p:nvPr/>
        </p:nvSpPr>
        <p:spPr>
          <a:xfrm>
            <a:off x="6501925" y="4392600"/>
            <a:ext cx="1182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e33bad1c54_0_34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g3e33bad1c54_0_34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261" name="Google Shape;261;g3e33bad1c54_0_34"/>
          <p:cNvGraphicFramePr/>
          <p:nvPr/>
        </p:nvGraphicFramePr>
        <p:xfrm>
          <a:off x="396786" y="61515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{0CC31C0A-765F-4ED7-B130-06AC0049AE7B}</a:tableStyleId>
              </a:tblPr>
              <a:tblGrid>
                <a:gridCol w="3533575"/>
                <a:gridCol w="7216900"/>
              </a:tblGrid>
              <a:tr h="8189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Zloženie TSK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237489" lvl="1" marL="474977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4157"/>
                        </a:buClr>
                        <a:buSzPts val="2199"/>
                        <a:buFont typeface="Arial"/>
                        <a:buChar char="•"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vlastný anatomický zaoblený tubus </a:t>
                      </a:r>
                      <a:endParaRPr sz="1100" u="none" cap="none" strike="noStrike"/>
                    </a:p>
                    <a:p>
                      <a:pPr indent="-237489" lvl="1" marL="474977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4157"/>
                        </a:buClr>
                        <a:buSzPts val="2199"/>
                        <a:buFont typeface="Arial"/>
                        <a:buChar char="•"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fixačná plocha </a:t>
                      </a:r>
                      <a:endParaRPr/>
                    </a:p>
                    <a:p>
                      <a:pPr indent="-237489" lvl="1" marL="474977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34157"/>
                        </a:buClr>
                        <a:buSzPts val="2199"/>
                        <a:buFont typeface="Arial"/>
                        <a:buChar char="•"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mandrén (zavádzač) </a:t>
                      </a:r>
                      <a:endParaRPr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  <a:tr h="855000">
                <a:tc vMerge="1"/>
                <a:tc vMerge="1"/>
              </a:tr>
              <a:tr h="8850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Plastové - jednorázové </a:t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279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 obturačným balónikom 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  <a:tr h="12795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bez balónika - pre pacientov pri vedomí pre </a:t>
                      </a:r>
                      <a:r>
                        <a:rPr lang="en-US" sz="2199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dlhodobú</a:t>
                      </a: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potrebu tracheostómie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</a:tbl>
          </a:graphicData>
        </a:graphic>
      </p:graphicFrame>
      <p:sp>
        <p:nvSpPr>
          <p:cNvPr id="262" name="Google Shape;262;g3e33bad1c54_0_34"/>
          <p:cNvSpPr/>
          <p:nvPr/>
        </p:nvSpPr>
        <p:spPr>
          <a:xfrm>
            <a:off x="14550830" y="5757980"/>
            <a:ext cx="3625825" cy="4737117"/>
          </a:xfrm>
          <a:custGeom>
            <a:rect b="b" l="l" r="r" t="t"/>
            <a:pathLst>
              <a:path extrusionOk="0" h="4737117" w="3625825">
                <a:moveTo>
                  <a:pt x="0" y="0"/>
                </a:moveTo>
                <a:lnTo>
                  <a:pt x="3625826" y="0"/>
                </a:lnTo>
                <a:lnTo>
                  <a:pt x="3625826" y="4737117"/>
                </a:lnTo>
                <a:lnTo>
                  <a:pt x="0" y="4737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g3e33bad1c54_0_34"/>
          <p:cNvSpPr/>
          <p:nvPr/>
        </p:nvSpPr>
        <p:spPr>
          <a:xfrm>
            <a:off x="11839798" y="6641130"/>
            <a:ext cx="3715974" cy="2970819"/>
          </a:xfrm>
          <a:custGeom>
            <a:rect b="b" l="l" r="r" t="t"/>
            <a:pathLst>
              <a:path extrusionOk="0" h="2970819" w="3715974">
                <a:moveTo>
                  <a:pt x="0" y="0"/>
                </a:moveTo>
                <a:lnTo>
                  <a:pt x="3715975" y="0"/>
                </a:lnTo>
                <a:lnTo>
                  <a:pt x="3715975" y="2970818"/>
                </a:lnTo>
                <a:lnTo>
                  <a:pt x="0" y="2970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g3e33bad1c54_0_34"/>
          <p:cNvSpPr/>
          <p:nvPr/>
        </p:nvSpPr>
        <p:spPr>
          <a:xfrm>
            <a:off x="630625" y="1095075"/>
            <a:ext cx="4286904" cy="4053538"/>
          </a:xfrm>
          <a:custGeom>
            <a:rect b="b" l="l" r="r" t="t"/>
            <a:pathLst>
              <a:path extrusionOk="0" h="4869115" w="5832522">
                <a:moveTo>
                  <a:pt x="0" y="0"/>
                </a:moveTo>
                <a:lnTo>
                  <a:pt x="5832523" y="0"/>
                </a:lnTo>
                <a:lnTo>
                  <a:pt x="5832523" y="4869115"/>
                </a:lnTo>
                <a:lnTo>
                  <a:pt x="0" y="4869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g3e33bad1c54_0_34"/>
          <p:cNvSpPr txBox="1"/>
          <p:nvPr/>
        </p:nvSpPr>
        <p:spPr>
          <a:xfrm>
            <a:off x="9107571" y="289828"/>
            <a:ext cx="9180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Tracheostomická kanyla </a:t>
            </a:r>
            <a:endParaRPr sz="5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g3e33bad1c54_0_34"/>
          <p:cNvSpPr txBox="1"/>
          <p:nvPr/>
        </p:nvSpPr>
        <p:spPr>
          <a:xfrm>
            <a:off x="5317250" y="1420100"/>
            <a:ext cx="10067400" cy="3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Tracheostomické kanyly sú v súčasnosti vyrábané v rôznych tvaroch, veľkostiach s variabilným príslušenstvom. </a:t>
            </a:r>
            <a:endParaRPr sz="800"/>
          </a:p>
          <a:p>
            <a:pPr indent="-3289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nastavce k nebulizáci</a:t>
            </a:r>
            <a:r>
              <a:rPr lang="en-US" sz="2799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b="0" i="0" lang="en-US" sz="27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800"/>
          </a:p>
          <a:p>
            <a:pPr indent="-3289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jednocestný ventil </a:t>
            </a:r>
            <a:endParaRPr sz="800"/>
          </a:p>
          <a:p>
            <a:pPr indent="-3289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odkašľávací kryt</a:t>
            </a:r>
            <a:endParaRPr sz="800"/>
          </a:p>
          <a:p>
            <a:pPr indent="-328930" lvl="1" marL="734059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799"/>
              <a:buFont typeface="Arial"/>
              <a:buChar char="•"/>
            </a:pPr>
            <a:r>
              <a:rPr b="0" i="0" lang="en-US" sz="27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fenestrované kanyly - umožňujúce komunikáciu pacienta 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33bad1c54_0_45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g3e33bad1c54_0_45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g3e33bad1c54_0_45"/>
          <p:cNvSpPr/>
          <p:nvPr/>
        </p:nvSpPr>
        <p:spPr>
          <a:xfrm>
            <a:off x="1273407" y="3062038"/>
            <a:ext cx="4404766" cy="6204749"/>
          </a:xfrm>
          <a:custGeom>
            <a:rect b="b" l="l" r="r" t="t"/>
            <a:pathLst>
              <a:path extrusionOk="0" h="6204749" w="4404766">
                <a:moveTo>
                  <a:pt x="0" y="0"/>
                </a:moveTo>
                <a:lnTo>
                  <a:pt x="4404766" y="0"/>
                </a:lnTo>
                <a:lnTo>
                  <a:pt x="4404766" y="6204749"/>
                </a:lnTo>
                <a:lnTo>
                  <a:pt x="0" y="6204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g3e33bad1c54_0_45"/>
          <p:cNvSpPr/>
          <p:nvPr/>
        </p:nvSpPr>
        <p:spPr>
          <a:xfrm>
            <a:off x="6942536" y="3062057"/>
            <a:ext cx="4512791" cy="2416493"/>
          </a:xfrm>
          <a:custGeom>
            <a:rect b="b" l="l" r="r" t="t"/>
            <a:pathLst>
              <a:path extrusionOk="0" h="2416493" w="4512791">
                <a:moveTo>
                  <a:pt x="0" y="0"/>
                </a:moveTo>
                <a:lnTo>
                  <a:pt x="4512791" y="0"/>
                </a:lnTo>
                <a:lnTo>
                  <a:pt x="4512791" y="2416493"/>
                </a:lnTo>
                <a:lnTo>
                  <a:pt x="0" y="2416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3230" l="0" r="0" t="0"/>
            </a:stretch>
          </a:blipFill>
          <a:ln>
            <a:noFill/>
          </a:ln>
        </p:spPr>
      </p:sp>
      <p:sp>
        <p:nvSpPr>
          <p:cNvPr id="275" name="Google Shape;275;g3e33bad1c54_0_45"/>
          <p:cNvSpPr/>
          <p:nvPr/>
        </p:nvSpPr>
        <p:spPr>
          <a:xfrm>
            <a:off x="7220439" y="6502360"/>
            <a:ext cx="3956974" cy="2842214"/>
          </a:xfrm>
          <a:custGeom>
            <a:rect b="b" l="l" r="r" t="t"/>
            <a:pathLst>
              <a:path extrusionOk="0" h="2842214" w="3956974">
                <a:moveTo>
                  <a:pt x="0" y="0"/>
                </a:moveTo>
                <a:lnTo>
                  <a:pt x="3956974" y="0"/>
                </a:lnTo>
                <a:lnTo>
                  <a:pt x="3956974" y="2842213"/>
                </a:lnTo>
                <a:lnTo>
                  <a:pt x="0" y="2842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g3e33bad1c54_0_45"/>
          <p:cNvSpPr/>
          <p:nvPr/>
        </p:nvSpPr>
        <p:spPr>
          <a:xfrm>
            <a:off x="12558714" y="2331133"/>
            <a:ext cx="5252437" cy="6356958"/>
          </a:xfrm>
          <a:custGeom>
            <a:rect b="b" l="l" r="r" t="t"/>
            <a:pathLst>
              <a:path extrusionOk="0" h="6356958" w="5252437">
                <a:moveTo>
                  <a:pt x="0" y="0"/>
                </a:moveTo>
                <a:lnTo>
                  <a:pt x="5252437" y="0"/>
                </a:lnTo>
                <a:lnTo>
                  <a:pt x="525243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g3e33bad1c54_0_45"/>
          <p:cNvSpPr txBox="1"/>
          <p:nvPr/>
        </p:nvSpPr>
        <p:spPr>
          <a:xfrm>
            <a:off x="1434366" y="341060"/>
            <a:ext cx="10629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Tracheostomické kanyly 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g3e33bad1c54_0_45"/>
          <p:cNvSpPr txBox="1"/>
          <p:nvPr/>
        </p:nvSpPr>
        <p:spPr>
          <a:xfrm>
            <a:off x="1010563" y="2219850"/>
            <a:ext cx="5252400" cy="4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S manžetou 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99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Fenestrované s manžetou</a:t>
            </a:r>
            <a:endParaRPr/>
          </a:p>
        </p:txBody>
      </p:sp>
      <p:sp>
        <p:nvSpPr>
          <p:cNvPr id="279" name="Google Shape;279;g3e33bad1c54_0_45"/>
          <p:cNvSpPr txBox="1"/>
          <p:nvPr/>
        </p:nvSpPr>
        <p:spPr>
          <a:xfrm>
            <a:off x="6678675" y="2219850"/>
            <a:ext cx="5385300" cy="4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Bez mažety 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Fenestrované bez manžety</a:t>
            </a:r>
            <a:endParaRPr/>
          </a:p>
        </p:txBody>
      </p:sp>
      <p:sp>
        <p:nvSpPr>
          <p:cNvPr id="280" name="Google Shape;280;g3e33bad1c54_0_45"/>
          <p:cNvSpPr txBox="1"/>
          <p:nvPr/>
        </p:nvSpPr>
        <p:spPr>
          <a:xfrm>
            <a:off x="13458425" y="979788"/>
            <a:ext cx="3784800" cy="19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Skúška funkčnosti manžety  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e33bad1c54_0_58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g3e33bad1c54_0_58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g3e33bad1c54_0_58"/>
          <p:cNvSpPr/>
          <p:nvPr/>
        </p:nvSpPr>
        <p:spPr>
          <a:xfrm>
            <a:off x="1388163" y="2280373"/>
            <a:ext cx="4953850" cy="7547488"/>
          </a:xfrm>
          <a:custGeom>
            <a:rect b="b" l="l" r="r" t="t"/>
            <a:pathLst>
              <a:path extrusionOk="0" h="7547488" w="4953850">
                <a:moveTo>
                  <a:pt x="0" y="0"/>
                </a:moveTo>
                <a:lnTo>
                  <a:pt x="4953850" y="0"/>
                </a:lnTo>
                <a:lnTo>
                  <a:pt x="4953850" y="7547488"/>
                </a:lnTo>
                <a:lnTo>
                  <a:pt x="0" y="7547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g3e33bad1c54_0_58"/>
          <p:cNvSpPr/>
          <p:nvPr/>
        </p:nvSpPr>
        <p:spPr>
          <a:xfrm>
            <a:off x="8216669" y="3200394"/>
            <a:ext cx="7625334" cy="5707447"/>
          </a:xfrm>
          <a:custGeom>
            <a:rect b="b" l="l" r="r" t="t"/>
            <a:pathLst>
              <a:path extrusionOk="0" h="5707447" w="7625334">
                <a:moveTo>
                  <a:pt x="0" y="0"/>
                </a:moveTo>
                <a:lnTo>
                  <a:pt x="7625334" y="0"/>
                </a:lnTo>
                <a:lnTo>
                  <a:pt x="7625334" y="5707447"/>
                </a:lnTo>
                <a:lnTo>
                  <a:pt x="0" y="5707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g3e33bad1c54_0_58"/>
          <p:cNvSpPr txBox="1"/>
          <p:nvPr/>
        </p:nvSpPr>
        <p:spPr>
          <a:xfrm>
            <a:off x="3865088" y="834525"/>
            <a:ext cx="106590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Chirurgická tracheostómia s TS kanylou 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e33bad1c54_0_66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g3e33bad1c54_0_66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g3e33bad1c54_0_66"/>
          <p:cNvSpPr txBox="1"/>
          <p:nvPr/>
        </p:nvSpPr>
        <p:spPr>
          <a:xfrm>
            <a:off x="1725075" y="3166575"/>
            <a:ext cx="14373600" cy="3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Starostlivosť o mukociliárny transport- kľúčový obranný mechanizmus DC</a:t>
            </a:r>
            <a:endParaRPr sz="2500"/>
          </a:p>
          <a:p>
            <a:pPr indent="-298799" lvl="1" marL="68014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zvlhčená a ohriata</a:t>
            </a:r>
            <a:r>
              <a:rPr b="0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zmes plynov, ktoré pacient vdychuje - kyslík+vzduch </a:t>
            </a:r>
            <a:endParaRPr sz="2500"/>
          </a:p>
          <a:p>
            <a:pPr indent="-298799" lvl="1" marL="68014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mukolytiká</a:t>
            </a:r>
            <a:endParaRPr sz="2500"/>
          </a:p>
          <a:p>
            <a:pPr indent="-298799" lvl="1" marL="68014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hydratácia pacienta </a:t>
            </a:r>
            <a:endParaRPr sz="2500"/>
          </a:p>
          <a:p>
            <a:pPr indent="-298799" lvl="1" marL="68014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redukcia používania sedatív - obmedzenie hĺbky sedácie a nácvik kašľa (opioidné analgeti</a:t>
            </a:r>
            <a:r>
              <a:rPr lang="en-US" sz="25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ká= depresia dychového centra)</a:t>
            </a:r>
            <a:endParaRPr sz="2500"/>
          </a:p>
          <a:p>
            <a:pPr indent="-298799" lvl="1" marL="68014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polohovanie a dychová rehabilitácia </a:t>
            </a:r>
            <a:endParaRPr sz="2500"/>
          </a:p>
          <a:p>
            <a:pPr indent="-298799" lvl="1" marL="68014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odsávanie zo subglotického priestoru a dolných dýchacích ciest</a:t>
            </a:r>
            <a:endParaRPr sz="2500"/>
          </a:p>
        </p:txBody>
      </p:sp>
      <p:sp>
        <p:nvSpPr>
          <p:cNvPr id="297" name="Google Shape;297;g3e33bad1c54_0_66"/>
          <p:cNvSpPr txBox="1"/>
          <p:nvPr/>
        </p:nvSpPr>
        <p:spPr>
          <a:xfrm>
            <a:off x="7442725" y="325275"/>
            <a:ext cx="3821100" cy="17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36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Dôležité!!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8" name="Google Shape;298;g3e33bad1c54_0_66"/>
          <p:cNvGrpSpPr/>
          <p:nvPr/>
        </p:nvGrpSpPr>
        <p:grpSpPr>
          <a:xfrm>
            <a:off x="9770968" y="5402540"/>
            <a:ext cx="523141" cy="520758"/>
            <a:chOff x="4858109" y="2631368"/>
            <a:chExt cx="316442" cy="315000"/>
          </a:xfrm>
        </p:grpSpPr>
        <p:sp>
          <p:nvSpPr>
            <p:cNvPr id="299" name="Google Shape;299;g3e33bad1c54_0_66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g3e33bad1c54_0_66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fmla="val 32020" name="adj1"/>
                <a:gd fmla="val 66970" name="adj2"/>
              </a:avLst>
            </a:prstGeom>
            <a:solidFill>
              <a:srgbClr val="0D5CD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-US" sz="2800"/>
              </a:br>
              <a:endParaRPr sz="2800"/>
            </a:p>
          </p:txBody>
        </p:sp>
      </p:grpSp>
      <p:grpSp>
        <p:nvGrpSpPr>
          <p:cNvPr id="301" name="Google Shape;301;g3e33bad1c54_0_66"/>
          <p:cNvGrpSpPr/>
          <p:nvPr/>
        </p:nvGrpSpPr>
        <p:grpSpPr>
          <a:xfrm>
            <a:off x="5896555" y="5402542"/>
            <a:ext cx="520733" cy="520733"/>
            <a:chOff x="3157188" y="909150"/>
            <a:chExt cx="470400" cy="470400"/>
          </a:xfrm>
        </p:grpSpPr>
        <p:sp>
          <p:nvSpPr>
            <p:cNvPr id="302" name="Google Shape;302;g3e33bad1c54_0_66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g3e33bad1c54_0_66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fmla="val 9900" name="adj1"/>
              </a:avLst>
            </a:prstGeom>
            <a:solidFill>
              <a:srgbClr val="307AF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e33bad1c54_0_73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g3e33bad1c54_0_73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g3e33bad1c54_0_73"/>
          <p:cNvSpPr txBox="1"/>
          <p:nvPr/>
        </p:nvSpPr>
        <p:spPr>
          <a:xfrm>
            <a:off x="3309889" y="1272475"/>
            <a:ext cx="11668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Odsávanie DC u pacienta s TSK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g3e33bad1c54_0_73"/>
          <p:cNvSpPr txBox="1"/>
          <p:nvPr/>
        </p:nvSpPr>
        <p:spPr>
          <a:xfrm>
            <a:off x="3226275" y="3187525"/>
            <a:ext cx="12411900" cy="4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Odsávanie pacienta cez tracheostomickú kanylu by malo:</a:t>
            </a:r>
            <a:endParaRPr b="1"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prebiehať čo najkratšiu dobu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sterilná odsávacia cievka sa zavedie až na miesto pevného odboru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povytiahneme o 1 centimeter a za prerušovaného odsávania sa vytiahne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Výhody uzavretého systému: 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jednoduchšie a aseptické odsávanie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systém nie je rozpojovaný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nedochádza k úniku aerosolov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možnosť posúdenia spúta - prímesí, hustota </a:t>
            </a:r>
            <a:endParaRPr/>
          </a:p>
        </p:txBody>
      </p:sp>
      <p:sp>
        <p:nvSpPr>
          <p:cNvPr id="312" name="Google Shape;312;g3e33bad1c54_0_73"/>
          <p:cNvSpPr txBox="1"/>
          <p:nvPr/>
        </p:nvSpPr>
        <p:spPr>
          <a:xfrm>
            <a:off x="4701501" y="2132450"/>
            <a:ext cx="864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Odsávač pri TSK je kratší ako pri OTK! </a:t>
            </a:r>
            <a:endParaRPr b="1" sz="3000"/>
          </a:p>
        </p:txBody>
      </p:sp>
      <p:pic>
        <p:nvPicPr>
          <p:cNvPr id="313" name="Google Shape;313;g3e33bad1c54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2100" y="5698875"/>
            <a:ext cx="4168575" cy="416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e33bad1c54_0_82"/>
          <p:cNvSpPr/>
          <p:nvPr/>
        </p:nvSpPr>
        <p:spPr>
          <a:xfrm rot="10037080">
            <a:off x="-1763258" y="5521284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g3e33bad1c54_0_82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g3e33bad1c54_0_82"/>
          <p:cNvSpPr/>
          <p:nvPr/>
        </p:nvSpPr>
        <p:spPr>
          <a:xfrm rot="-85926">
            <a:off x="13839472" y="369"/>
            <a:ext cx="4449452" cy="5925768"/>
          </a:xfrm>
          <a:custGeom>
            <a:rect b="b" l="l" r="r" t="t"/>
            <a:pathLst>
              <a:path extrusionOk="0" h="5923917" w="4448062">
                <a:moveTo>
                  <a:pt x="0" y="0"/>
                </a:moveTo>
                <a:lnTo>
                  <a:pt x="4448062" y="0"/>
                </a:lnTo>
                <a:lnTo>
                  <a:pt x="4448062" y="5923917"/>
                </a:lnTo>
                <a:lnTo>
                  <a:pt x="0" y="5923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g3e33bad1c54_0_82"/>
          <p:cNvSpPr/>
          <p:nvPr/>
        </p:nvSpPr>
        <p:spPr>
          <a:xfrm>
            <a:off x="12233469" y="3794540"/>
            <a:ext cx="4130684" cy="3920325"/>
          </a:xfrm>
          <a:custGeom>
            <a:rect b="b" l="l" r="r" t="t"/>
            <a:pathLst>
              <a:path extrusionOk="0" h="3920325" w="4130684">
                <a:moveTo>
                  <a:pt x="0" y="0"/>
                </a:moveTo>
                <a:lnTo>
                  <a:pt x="4130684" y="0"/>
                </a:lnTo>
                <a:lnTo>
                  <a:pt x="4130684" y="3920325"/>
                </a:lnTo>
                <a:lnTo>
                  <a:pt x="0" y="39203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g3e33bad1c54_0_82"/>
          <p:cNvSpPr/>
          <p:nvPr/>
        </p:nvSpPr>
        <p:spPr>
          <a:xfrm>
            <a:off x="14298811" y="6557895"/>
            <a:ext cx="3989189" cy="3648568"/>
          </a:xfrm>
          <a:custGeom>
            <a:rect b="b" l="l" r="r" t="t"/>
            <a:pathLst>
              <a:path extrusionOk="0" h="3648568" w="3989189">
                <a:moveTo>
                  <a:pt x="0" y="0"/>
                </a:moveTo>
                <a:lnTo>
                  <a:pt x="3989189" y="0"/>
                </a:lnTo>
                <a:lnTo>
                  <a:pt x="3989189" y="3648569"/>
                </a:lnTo>
                <a:lnTo>
                  <a:pt x="0" y="3648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g3e33bad1c54_0_82"/>
          <p:cNvSpPr txBox="1"/>
          <p:nvPr/>
        </p:nvSpPr>
        <p:spPr>
          <a:xfrm>
            <a:off x="1680611" y="842930"/>
            <a:ext cx="9486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Starostlivosť o TSK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g3e33bad1c54_0_82"/>
          <p:cNvSpPr txBox="1"/>
          <p:nvPr/>
        </p:nvSpPr>
        <p:spPr>
          <a:xfrm>
            <a:off x="349965" y="2100995"/>
            <a:ext cx="11883600" cy="4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Sledovanie okolia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tracheostomickej kanyly-  začervenanie, macerácie (rozmokvanie pokožky), sekrécia hlienov a krvácanie z okolia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Ošetrenie 2% chlórhe</a:t>
            </a:r>
            <a:r>
              <a:rPr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x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idínom alebo betadine roztokom !!! CAVE!! Alergická anamnéza na jód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sterilné krytie špeciálne vyrobené pre tracheostómiu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fixácia - penové pásky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Napolohovanie kanyly - jej vypodloženie - udržanie prirodzenej polohy, vizuálna kontrola pred manipuláciou </a:t>
            </a:r>
            <a:endParaRPr/>
          </a:p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Výmena kanyly 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prvé dni po vodiči, výmena podľa výrobcu/zvyku pracoviska </a:t>
            </a:r>
            <a:endParaRPr/>
          </a:p>
        </p:txBody>
      </p:sp>
      <p:sp>
        <p:nvSpPr>
          <p:cNvPr id="325" name="Google Shape;325;g3e33bad1c54_0_82"/>
          <p:cNvSpPr/>
          <p:nvPr/>
        </p:nvSpPr>
        <p:spPr>
          <a:xfrm>
            <a:off x="3219775" y="6985325"/>
            <a:ext cx="7324800" cy="1817100"/>
          </a:xfrm>
          <a:prstGeom prst="rect">
            <a:avLst/>
          </a:prstGeom>
          <a:solidFill>
            <a:srgbClr val="A4C3B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e33bad1c54_0_82"/>
          <p:cNvSpPr txBox="1"/>
          <p:nvPr/>
        </p:nvSpPr>
        <p:spPr>
          <a:xfrm>
            <a:off x="3340475" y="7191875"/>
            <a:ext cx="6858000" cy="14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Odber spúta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03593" lvl="1" marL="734059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podľa odporúčania minimálne 2x týždenne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03593" lvl="1" marL="734059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vždy pri zmene charakteru spúta </a:t>
            </a:r>
            <a:endParaRPr b="0" i="0" sz="3399" u="none" cap="none" strike="noStrike">
              <a:solidFill>
                <a:srgbClr val="23415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e33bad1c54_0_93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g3e33bad1c54_0_93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g3e33bad1c54_0_93"/>
          <p:cNvSpPr/>
          <p:nvPr/>
        </p:nvSpPr>
        <p:spPr>
          <a:xfrm>
            <a:off x="14167107" y="158115"/>
            <a:ext cx="3737170" cy="3737170"/>
          </a:xfrm>
          <a:custGeom>
            <a:rect b="b" l="l" r="r" t="t"/>
            <a:pathLst>
              <a:path extrusionOk="0" h="3737170" w="3737170">
                <a:moveTo>
                  <a:pt x="0" y="0"/>
                </a:moveTo>
                <a:lnTo>
                  <a:pt x="3737170" y="0"/>
                </a:lnTo>
                <a:lnTo>
                  <a:pt x="3737170" y="3737170"/>
                </a:lnTo>
                <a:lnTo>
                  <a:pt x="0" y="3737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g3e33bad1c54_0_93"/>
          <p:cNvSpPr/>
          <p:nvPr/>
        </p:nvSpPr>
        <p:spPr>
          <a:xfrm>
            <a:off x="9417149" y="2374616"/>
            <a:ext cx="4533010" cy="2242895"/>
          </a:xfrm>
          <a:custGeom>
            <a:rect b="b" l="l" r="r" t="t"/>
            <a:pathLst>
              <a:path extrusionOk="0" h="2242895" w="4533010">
                <a:moveTo>
                  <a:pt x="0" y="0"/>
                </a:moveTo>
                <a:lnTo>
                  <a:pt x="4533010" y="0"/>
                </a:lnTo>
                <a:lnTo>
                  <a:pt x="4533010" y="2242895"/>
                </a:lnTo>
                <a:lnTo>
                  <a:pt x="0" y="2242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g3e33bad1c54_0_93"/>
          <p:cNvSpPr/>
          <p:nvPr/>
        </p:nvSpPr>
        <p:spPr>
          <a:xfrm>
            <a:off x="13282189" y="4628118"/>
            <a:ext cx="3268621" cy="3268621"/>
          </a:xfrm>
          <a:custGeom>
            <a:rect b="b" l="l" r="r" t="t"/>
            <a:pathLst>
              <a:path extrusionOk="0" h="3268621" w="3268621">
                <a:moveTo>
                  <a:pt x="0" y="0"/>
                </a:moveTo>
                <a:lnTo>
                  <a:pt x="3268622" y="0"/>
                </a:lnTo>
                <a:lnTo>
                  <a:pt x="3268622" y="3268621"/>
                </a:lnTo>
                <a:lnTo>
                  <a:pt x="0" y="3268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g3e33bad1c54_0_93"/>
          <p:cNvSpPr/>
          <p:nvPr/>
        </p:nvSpPr>
        <p:spPr>
          <a:xfrm>
            <a:off x="16124788" y="7896739"/>
            <a:ext cx="3558978" cy="3558978"/>
          </a:xfrm>
          <a:custGeom>
            <a:rect b="b" l="l" r="r" t="t"/>
            <a:pathLst>
              <a:path extrusionOk="0" h="3558978" w="3558978">
                <a:moveTo>
                  <a:pt x="0" y="0"/>
                </a:moveTo>
                <a:lnTo>
                  <a:pt x="3558978" y="0"/>
                </a:lnTo>
                <a:lnTo>
                  <a:pt x="3558978" y="3558978"/>
                </a:lnTo>
                <a:lnTo>
                  <a:pt x="0" y="3558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g3e33bad1c54_0_93"/>
          <p:cNvSpPr/>
          <p:nvPr/>
        </p:nvSpPr>
        <p:spPr>
          <a:xfrm>
            <a:off x="1028700" y="6943580"/>
            <a:ext cx="2732648" cy="2732648"/>
          </a:xfrm>
          <a:custGeom>
            <a:rect b="b" l="l" r="r" t="t"/>
            <a:pathLst>
              <a:path extrusionOk="0" h="2732648" w="2732648">
                <a:moveTo>
                  <a:pt x="0" y="0"/>
                </a:moveTo>
                <a:lnTo>
                  <a:pt x="2732648" y="0"/>
                </a:lnTo>
                <a:lnTo>
                  <a:pt x="2732648" y="2732648"/>
                </a:lnTo>
                <a:lnTo>
                  <a:pt x="0" y="2732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g3e33bad1c54_0_93"/>
          <p:cNvSpPr/>
          <p:nvPr/>
        </p:nvSpPr>
        <p:spPr>
          <a:xfrm>
            <a:off x="9417149" y="5937438"/>
            <a:ext cx="3320862" cy="3320862"/>
          </a:xfrm>
          <a:custGeom>
            <a:rect b="b" l="l" r="r" t="t"/>
            <a:pathLst>
              <a:path extrusionOk="0" h="3320862" w="3320862">
                <a:moveTo>
                  <a:pt x="0" y="0"/>
                </a:moveTo>
                <a:lnTo>
                  <a:pt x="3320862" y="0"/>
                </a:lnTo>
                <a:lnTo>
                  <a:pt x="3320862" y="3320862"/>
                </a:lnTo>
                <a:lnTo>
                  <a:pt x="0" y="3320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g3e33bad1c54_0_93"/>
          <p:cNvSpPr/>
          <p:nvPr/>
        </p:nvSpPr>
        <p:spPr>
          <a:xfrm>
            <a:off x="4640194" y="7528282"/>
            <a:ext cx="3900655" cy="2595129"/>
          </a:xfrm>
          <a:custGeom>
            <a:rect b="b" l="l" r="r" t="t"/>
            <a:pathLst>
              <a:path extrusionOk="0" h="2595129" w="3900655">
                <a:moveTo>
                  <a:pt x="0" y="0"/>
                </a:moveTo>
                <a:lnTo>
                  <a:pt x="3900655" y="0"/>
                </a:lnTo>
                <a:lnTo>
                  <a:pt x="3900655" y="2595130"/>
                </a:lnTo>
                <a:lnTo>
                  <a:pt x="0" y="2595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g3e33bad1c54_0_93"/>
          <p:cNvSpPr txBox="1"/>
          <p:nvPr/>
        </p:nvSpPr>
        <p:spPr>
          <a:xfrm>
            <a:off x="167784" y="434065"/>
            <a:ext cx="116682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Preväz tracheostómie s tracheostomickou kanylou 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g3e33bad1c54_0_93"/>
          <p:cNvSpPr txBox="1"/>
          <p:nvPr/>
        </p:nvSpPr>
        <p:spPr>
          <a:xfrm>
            <a:off x="417809" y="2326991"/>
            <a:ext cx="9171900" cy="4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Pom</a:t>
            </a:r>
            <a:r>
              <a:rPr b="1"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ô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cky: 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OOPP - sterilné rukavice, ochranný plásť, rúško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Sterilné gázové štvorce, sterilné vatové tampóny, špeciálne krytie pod TS kanylu (s výrezom Y)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dezinfekčný roztok (CHX 2%/ Betadine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nová fixačná páska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emitná miska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sterilné nástroje - peán, pinzeta </a:t>
            </a:r>
            <a:endParaRPr/>
          </a:p>
          <a:p>
            <a:pPr indent="-345440" lvl="2" marL="103632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⚬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funkčná odsávačka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e33bad1c54_0_107"/>
          <p:cNvSpPr/>
          <p:nvPr/>
        </p:nvSpPr>
        <p:spPr>
          <a:xfrm>
            <a:off x="5358078" y="6349161"/>
            <a:ext cx="4820314" cy="3676052"/>
          </a:xfrm>
          <a:custGeom>
            <a:rect b="b" l="l" r="r" t="t"/>
            <a:pathLst>
              <a:path extrusionOk="0" h="3676052" w="4820314">
                <a:moveTo>
                  <a:pt x="0" y="0"/>
                </a:moveTo>
                <a:lnTo>
                  <a:pt x="4820313" y="0"/>
                </a:lnTo>
                <a:lnTo>
                  <a:pt x="4820313" y="3676052"/>
                </a:lnTo>
                <a:lnTo>
                  <a:pt x="0" y="3676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g3e33bad1c54_0_107"/>
          <p:cNvSpPr/>
          <p:nvPr/>
        </p:nvSpPr>
        <p:spPr>
          <a:xfrm>
            <a:off x="9699442" y="1414790"/>
            <a:ext cx="8588558" cy="6775418"/>
          </a:xfrm>
          <a:custGeom>
            <a:rect b="b" l="l" r="r" t="t"/>
            <a:pathLst>
              <a:path extrusionOk="0" h="6775418" w="8588558">
                <a:moveTo>
                  <a:pt x="0" y="0"/>
                </a:moveTo>
                <a:lnTo>
                  <a:pt x="8588558" y="0"/>
                </a:lnTo>
                <a:lnTo>
                  <a:pt x="8588558" y="6775418"/>
                </a:lnTo>
                <a:lnTo>
                  <a:pt x="0" y="6775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g3e33bad1c54_0_107"/>
          <p:cNvSpPr txBox="1"/>
          <p:nvPr/>
        </p:nvSpPr>
        <p:spPr>
          <a:xfrm>
            <a:off x="418575" y="1339650"/>
            <a:ext cx="9048300" cy="76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Vysvetlíme postup - aj u pacienta v bezvedomí!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Poloha pacienta - semifowlerova/ Fowlerová poloha - uľahčuje dýchanie a vykašliavanie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Hygiena rúk personálu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Kontrola obturácie balónika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Odsatie DÚ a DC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Odstránenie znečisteného krytia - sledovanie zmien okolia - začervenanie, opuch, sekrécia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Nasadenie sterilných rukavíc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Dezinfekcia okolia kože - kruhovým </a:t>
            </a:r>
            <a:r>
              <a:rPr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pohybom-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 smerom od stómie VON nikdy nie naopak.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Osušenie okolia stómie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Založenie nového krytia pod TSK </a:t>
            </a:r>
            <a:endParaRPr/>
          </a:p>
          <a:p>
            <a:pPr indent="-3810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Lato"/>
              <a:buAutoNum type="arabicPeriod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Výmena fixačnej pásky 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g3e33bad1c54_0_107"/>
          <p:cNvSpPr txBox="1"/>
          <p:nvPr/>
        </p:nvSpPr>
        <p:spPr>
          <a:xfrm>
            <a:off x="1548065" y="334780"/>
            <a:ext cx="5100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Open Sans"/>
                <a:ea typeface="Open Sans"/>
                <a:cs typeface="Open Sans"/>
                <a:sym typeface="Open Sans"/>
              </a:rPr>
              <a:t>Postup preväzu</a:t>
            </a:r>
            <a:endParaRPr sz="5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-638106" y="6380297"/>
            <a:ext cx="4144945" cy="4114800"/>
          </a:xfrm>
          <a:custGeom>
            <a:rect b="b" l="l" r="r" t="t"/>
            <a:pathLst>
              <a:path extrusionOk="0" h="4114800" w="4144945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2"/>
          <p:cNvSpPr/>
          <p:nvPr/>
        </p:nvSpPr>
        <p:spPr>
          <a:xfrm rot="-1673689">
            <a:off x="15987251" y="713092"/>
            <a:ext cx="2866768" cy="3991702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2"/>
                </a:lnTo>
                <a:lnTo>
                  <a:pt x="0" y="3991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2"/>
          <p:cNvSpPr/>
          <p:nvPr/>
        </p:nvSpPr>
        <p:spPr>
          <a:xfrm>
            <a:off x="15489514" y="7641974"/>
            <a:ext cx="3539572" cy="2645026"/>
          </a:xfrm>
          <a:custGeom>
            <a:rect b="b" l="l" r="r" t="t"/>
            <a:pathLst>
              <a:path extrusionOk="0" h="2645026" w="3539572">
                <a:moveTo>
                  <a:pt x="0" y="0"/>
                </a:moveTo>
                <a:lnTo>
                  <a:pt x="3539572" y="0"/>
                </a:lnTo>
                <a:lnTo>
                  <a:pt x="3539572" y="2645026"/>
                </a:lnTo>
                <a:lnTo>
                  <a:pt x="0" y="2645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2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2"/>
          <p:cNvSpPr txBox="1"/>
          <p:nvPr/>
        </p:nvSpPr>
        <p:spPr>
          <a:xfrm>
            <a:off x="5168719" y="1095375"/>
            <a:ext cx="795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Pomôcka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3169004" y="2886301"/>
            <a:ext cx="11939303" cy="29203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DÚ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dutina ústna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DC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dýchacie cesty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OTK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orotracheálna kanyla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TSK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tracheostomická kanyla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VAP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ventilátorová pneumónia (ventilator associated pneumonia)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CHX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chlórhexidín diglukonát (dezinfekčný roztok)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ABR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 acidobázická rovnováha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33bad1c54_0_114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g3e33bad1c54_0_114"/>
          <p:cNvSpPr/>
          <p:nvPr/>
        </p:nvSpPr>
        <p:spPr>
          <a:xfrm>
            <a:off x="-638106" y="6380297"/>
            <a:ext cx="4144945" cy="4114800"/>
          </a:xfrm>
          <a:custGeom>
            <a:rect b="b" l="l" r="r" t="t"/>
            <a:pathLst>
              <a:path extrusionOk="0" h="4114800" w="4144945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g3e33bad1c54_0_114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g3e33bad1c54_0_114"/>
          <p:cNvSpPr/>
          <p:nvPr/>
        </p:nvSpPr>
        <p:spPr>
          <a:xfrm rot="-1670711">
            <a:off x="15986985" y="714196"/>
            <a:ext cx="2869320" cy="3995256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2"/>
                </a:lnTo>
                <a:lnTo>
                  <a:pt x="0" y="3991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g3e33bad1c54_0_114"/>
          <p:cNvSpPr/>
          <p:nvPr/>
        </p:nvSpPr>
        <p:spPr>
          <a:xfrm>
            <a:off x="15489514" y="7641974"/>
            <a:ext cx="3539572" cy="2645026"/>
          </a:xfrm>
          <a:custGeom>
            <a:rect b="b" l="l" r="r" t="t"/>
            <a:pathLst>
              <a:path extrusionOk="0" h="2645026" w="3539572">
                <a:moveTo>
                  <a:pt x="0" y="0"/>
                </a:moveTo>
                <a:lnTo>
                  <a:pt x="3539572" y="0"/>
                </a:lnTo>
                <a:lnTo>
                  <a:pt x="3539572" y="2645026"/>
                </a:lnTo>
                <a:lnTo>
                  <a:pt x="0" y="2645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g3e33bad1c54_0_114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g3e33bad1c54_0_114"/>
          <p:cNvSpPr txBox="1"/>
          <p:nvPr/>
        </p:nvSpPr>
        <p:spPr>
          <a:xfrm>
            <a:off x="4072950" y="1690350"/>
            <a:ext cx="9984300" cy="51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Použitá literatúra</a:t>
            </a:r>
            <a:endParaRPr b="1" sz="5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SUKOVÁ, O. KNECHTOVÁ Z. Ošetřovatelské postupy v intenzivní péči: respirační systém 1. vydání, Brno: Masarykova Univerzita, 2018. 87 s., ISBN 978-80-210-9094-1</a:t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BARTUNEK, P, a kol. Vybrané kapitoly z intenzivní péče, 1. vyd. Praha: Grada,2016. 712 s. ISBN 978-80-247-4343-1</a:t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ZEMANOVÁ, J. Základy anesteziologie: 3. vyd. Brno” Národní centrum ošetřovatelství a nelekářských zdravotnických oboru, 2021. ISBN 978-80-7013-608-9</a:t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Fotodokumentácia: Liliana Valachovičová, Andrea Dulíková, 2026, verejne dostupné fotky na www.google.com</a:t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Editácia a odborná konzultácia: Mgr. Silvia Tomášová</a:t>
            </a:r>
            <a:endParaRPr b="1" sz="2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e33bad1c54_0_413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g3e33bad1c54_0_413"/>
          <p:cNvSpPr/>
          <p:nvPr/>
        </p:nvSpPr>
        <p:spPr>
          <a:xfrm>
            <a:off x="-638106" y="6380297"/>
            <a:ext cx="4144945" cy="4114800"/>
          </a:xfrm>
          <a:custGeom>
            <a:rect b="b" l="l" r="r" t="t"/>
            <a:pathLst>
              <a:path extrusionOk="0" h="4114800" w="4144945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g3e33bad1c54_0_413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g3e33bad1c54_0_413"/>
          <p:cNvSpPr/>
          <p:nvPr/>
        </p:nvSpPr>
        <p:spPr>
          <a:xfrm rot="-1670711">
            <a:off x="15986985" y="714196"/>
            <a:ext cx="2869320" cy="3995256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2"/>
                </a:lnTo>
                <a:lnTo>
                  <a:pt x="0" y="3991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g3e33bad1c54_0_413"/>
          <p:cNvSpPr/>
          <p:nvPr/>
        </p:nvSpPr>
        <p:spPr>
          <a:xfrm>
            <a:off x="15489514" y="7641974"/>
            <a:ext cx="3539572" cy="2645026"/>
          </a:xfrm>
          <a:custGeom>
            <a:rect b="b" l="l" r="r" t="t"/>
            <a:pathLst>
              <a:path extrusionOk="0" h="2645026" w="3539572">
                <a:moveTo>
                  <a:pt x="0" y="0"/>
                </a:moveTo>
                <a:lnTo>
                  <a:pt x="3539572" y="0"/>
                </a:lnTo>
                <a:lnTo>
                  <a:pt x="3539572" y="2645026"/>
                </a:lnTo>
                <a:lnTo>
                  <a:pt x="0" y="2645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g3e33bad1c54_0_413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g3e33bad1c54_0_413"/>
          <p:cNvSpPr txBox="1"/>
          <p:nvPr/>
        </p:nvSpPr>
        <p:spPr>
          <a:xfrm>
            <a:off x="4877850" y="3717125"/>
            <a:ext cx="8359500" cy="18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Ďakujeme za pozornosť a tešíme sa na Vás.</a:t>
            </a:r>
            <a:endParaRPr sz="5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3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3"/>
          <p:cNvSpPr txBox="1"/>
          <p:nvPr/>
        </p:nvSpPr>
        <p:spPr>
          <a:xfrm>
            <a:off x="7396713" y="2824249"/>
            <a:ext cx="9188700" cy="41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49" marR="0" rtl="0" algn="l">
              <a:lnSpc>
                <a:spcPct val="141016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Patogény hromadiace sa v DÚ zostupujú okolo nedostatočne naplnenej manžety OTK a podieľajú sa na vzniku VAP</a:t>
            </a:r>
            <a:endParaRPr/>
          </a:p>
          <a:p>
            <a:pPr indent="-269875" lvl="1" marL="539749" marR="0" rtl="0" algn="l">
              <a:lnSpc>
                <a:spcPct val="141016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Dentálny a jazykový plak slúži ako rezervoár respiračných patogénov</a:t>
            </a:r>
            <a:endParaRPr/>
          </a:p>
          <a:p>
            <a:pPr indent="-269875" lvl="1" marL="539749" marR="0" rtl="0" algn="l">
              <a:lnSpc>
                <a:spcPct val="141016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Zamedzujeme vysychaniu a zápalom sliznice</a:t>
            </a:r>
            <a:endParaRPr/>
          </a:p>
          <a:p>
            <a:pPr indent="-269875" lvl="1" marL="539749" marR="0" rtl="0" algn="l">
              <a:lnSpc>
                <a:spcPct val="141016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Pacient nie je schopný prehĺtania=odsávanie slín z DÚ, oropharyngu</a:t>
            </a:r>
            <a:endParaRPr/>
          </a:p>
          <a:p>
            <a:pPr indent="-269875" lvl="1" marL="539749" marR="0" rtl="0" algn="l">
              <a:lnSpc>
                <a:spcPct val="141016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99"/>
              <a:buFont typeface="Arial"/>
              <a:buChar char="•"/>
            </a:pPr>
            <a:r>
              <a:rPr b="1" i="0" lang="en-US" sz="24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Zabezpečujeme komfort pacienta</a:t>
            </a: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15546350" y="2549525"/>
            <a:ext cx="1579543" cy="1026604"/>
          </a:xfrm>
          <a:custGeom>
            <a:rect b="b" l="l" r="r" t="t"/>
            <a:pathLst>
              <a:path extrusionOk="0" h="1026604" w="1394740">
                <a:moveTo>
                  <a:pt x="274337" y="0"/>
                </a:moveTo>
                <a:quadBezTo>
                  <a:pt x="2644809" y="618112"/>
                  <a:pt x="0" y="1026604"/>
                </a:quadBezTo>
              </a:path>
            </a:pathLst>
          </a:cu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>
            <a:off x="14045245" y="5984455"/>
            <a:ext cx="3850803" cy="2871785"/>
            <a:chOff x="0" y="0"/>
            <a:chExt cx="749300" cy="558800"/>
          </a:xfrm>
        </p:grpSpPr>
        <p:sp>
          <p:nvSpPr>
            <p:cNvPr id="117" name="Google Shape;117;p3"/>
            <p:cNvSpPr/>
            <p:nvPr/>
          </p:nvSpPr>
          <p:spPr>
            <a:xfrm>
              <a:off x="0" y="0"/>
              <a:ext cx="749300" cy="558800"/>
            </a:xfrm>
            <a:custGeom>
              <a:rect b="b" l="l" r="r" t="t"/>
              <a:pathLst>
                <a:path extrusionOk="0" h="558800" w="749300">
                  <a:moveTo>
                    <a:pt x="406043" y="0"/>
                  </a:moveTo>
                  <a:cubicBezTo>
                    <a:pt x="456604" y="0"/>
                    <a:pt x="493733" y="32379"/>
                    <a:pt x="519123" y="69812"/>
                  </a:cubicBezTo>
                  <a:cubicBezTo>
                    <a:pt x="565194" y="58279"/>
                    <a:pt x="603839" y="62264"/>
                    <a:pt x="634879" y="90957"/>
                  </a:cubicBezTo>
                  <a:cubicBezTo>
                    <a:pt x="660283" y="114444"/>
                    <a:pt x="671469" y="147917"/>
                    <a:pt x="668656" y="181865"/>
                  </a:cubicBezTo>
                  <a:cubicBezTo>
                    <a:pt x="726486" y="212714"/>
                    <a:pt x="759789" y="270431"/>
                    <a:pt x="746322" y="325853"/>
                  </a:cubicBezTo>
                  <a:cubicBezTo>
                    <a:pt x="731303" y="387651"/>
                    <a:pt x="656148" y="427373"/>
                    <a:pt x="588198" y="417393"/>
                  </a:cubicBezTo>
                  <a:cubicBezTo>
                    <a:pt x="568792" y="454100"/>
                    <a:pt x="533853" y="482938"/>
                    <a:pt x="489558" y="493832"/>
                  </a:cubicBezTo>
                  <a:cubicBezTo>
                    <a:pt x="430475" y="508359"/>
                    <a:pt x="371202" y="486965"/>
                    <a:pt x="335965" y="443851"/>
                  </a:cubicBezTo>
                  <a:lnTo>
                    <a:pt x="142923" y="558800"/>
                  </a:lnTo>
                  <a:cubicBezTo>
                    <a:pt x="172361" y="524546"/>
                    <a:pt x="201390" y="493832"/>
                    <a:pt x="210108" y="440638"/>
                  </a:cubicBezTo>
                  <a:cubicBezTo>
                    <a:pt x="185828" y="447594"/>
                    <a:pt x="157677" y="445652"/>
                    <a:pt x="131529" y="433139"/>
                  </a:cubicBezTo>
                  <a:cubicBezTo>
                    <a:pt x="85470" y="411096"/>
                    <a:pt x="64968" y="362619"/>
                    <a:pt x="71703" y="321667"/>
                  </a:cubicBezTo>
                  <a:cubicBezTo>
                    <a:pt x="45479" y="304342"/>
                    <a:pt x="0" y="279340"/>
                    <a:pt x="0" y="220162"/>
                  </a:cubicBezTo>
                  <a:cubicBezTo>
                    <a:pt x="0" y="165292"/>
                    <a:pt x="59552" y="123168"/>
                    <a:pt x="115465" y="124283"/>
                  </a:cubicBezTo>
                  <a:cubicBezTo>
                    <a:pt x="121514" y="101804"/>
                    <a:pt x="134548" y="81125"/>
                    <a:pt x="154177" y="65777"/>
                  </a:cubicBezTo>
                  <a:cubicBezTo>
                    <a:pt x="195812" y="33231"/>
                    <a:pt x="259860" y="38853"/>
                    <a:pt x="294283" y="67029"/>
                  </a:cubicBezTo>
                  <a:cubicBezTo>
                    <a:pt x="318328" y="25903"/>
                    <a:pt x="356627" y="0"/>
                    <a:pt x="406043" y="0"/>
                  </a:cubicBezTo>
                  <a:close/>
                </a:path>
              </a:pathLst>
            </a:custGeom>
            <a:solidFill>
              <a:srgbClr val="435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139700" y="34925"/>
              <a:ext cx="4826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414962" y="7174226"/>
            <a:ext cx="8314072" cy="2780391"/>
          </a:xfrm>
          <a:custGeom>
            <a:rect b="b" l="l" r="r" t="t"/>
            <a:pathLst>
              <a:path extrusionOk="0" h="3186694" w="8821297">
                <a:moveTo>
                  <a:pt x="0" y="0"/>
                </a:moveTo>
                <a:lnTo>
                  <a:pt x="8821297" y="0"/>
                </a:lnTo>
                <a:lnTo>
                  <a:pt x="8821297" y="3186693"/>
                </a:lnTo>
                <a:lnTo>
                  <a:pt x="0" y="3186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3"/>
          <p:cNvSpPr/>
          <p:nvPr/>
        </p:nvSpPr>
        <p:spPr>
          <a:xfrm>
            <a:off x="11978302" y="7122826"/>
            <a:ext cx="3036249" cy="3036249"/>
          </a:xfrm>
          <a:custGeom>
            <a:rect b="b" l="l" r="r" t="t"/>
            <a:pathLst>
              <a:path extrusionOk="0" h="3036249" w="3036249">
                <a:moveTo>
                  <a:pt x="0" y="0"/>
                </a:moveTo>
                <a:lnTo>
                  <a:pt x="3036250" y="0"/>
                </a:lnTo>
                <a:lnTo>
                  <a:pt x="3036250" y="3036249"/>
                </a:lnTo>
                <a:lnTo>
                  <a:pt x="0" y="3036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3"/>
          <p:cNvSpPr/>
          <p:nvPr/>
        </p:nvSpPr>
        <p:spPr>
          <a:xfrm rot="-2389435">
            <a:off x="13923603" y="-883024"/>
            <a:ext cx="3929598" cy="3363176"/>
          </a:xfrm>
          <a:custGeom>
            <a:rect b="b" l="l" r="r" t="t"/>
            <a:pathLst>
              <a:path extrusionOk="0" h="3365438" w="3932241">
                <a:moveTo>
                  <a:pt x="0" y="0"/>
                </a:moveTo>
                <a:lnTo>
                  <a:pt x="3932241" y="0"/>
                </a:lnTo>
                <a:lnTo>
                  <a:pt x="3932241" y="3365439"/>
                </a:lnTo>
                <a:lnTo>
                  <a:pt x="0" y="3365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6842" l="0" r="0" t="0"/>
            </a:stretch>
          </a:blipFill>
          <a:ln>
            <a:noFill/>
          </a:ln>
        </p:spPr>
      </p:sp>
      <p:grpSp>
        <p:nvGrpSpPr>
          <p:cNvPr id="122" name="Google Shape;122;p3"/>
          <p:cNvGrpSpPr/>
          <p:nvPr/>
        </p:nvGrpSpPr>
        <p:grpSpPr>
          <a:xfrm>
            <a:off x="14746300" y="1797650"/>
            <a:ext cx="1159109" cy="1026622"/>
            <a:chOff x="0" y="0"/>
            <a:chExt cx="883602" cy="804878"/>
          </a:xfrm>
        </p:grpSpPr>
        <p:sp>
          <p:nvSpPr>
            <p:cNvPr id="123" name="Google Shape;123;p3"/>
            <p:cNvSpPr/>
            <p:nvPr/>
          </p:nvSpPr>
          <p:spPr>
            <a:xfrm>
              <a:off x="0" y="0"/>
              <a:ext cx="883602" cy="804878"/>
            </a:xfrm>
            <a:custGeom>
              <a:rect b="b" l="l" r="r" t="t"/>
              <a:pathLst>
                <a:path extrusionOk="0" h="804878" w="883602">
                  <a:moveTo>
                    <a:pt x="441801" y="0"/>
                  </a:moveTo>
                  <a:cubicBezTo>
                    <a:pt x="197801" y="0"/>
                    <a:pt x="0" y="180178"/>
                    <a:pt x="0" y="402439"/>
                  </a:cubicBezTo>
                  <a:cubicBezTo>
                    <a:pt x="0" y="624700"/>
                    <a:pt x="197801" y="804878"/>
                    <a:pt x="441801" y="804878"/>
                  </a:cubicBezTo>
                  <a:cubicBezTo>
                    <a:pt x="685801" y="804878"/>
                    <a:pt x="883602" y="624700"/>
                    <a:pt x="883602" y="402439"/>
                  </a:cubicBezTo>
                  <a:cubicBezTo>
                    <a:pt x="883602" y="180178"/>
                    <a:pt x="685801" y="0"/>
                    <a:pt x="441801" y="0"/>
                  </a:cubicBezTo>
                  <a:close/>
                </a:path>
              </a:pathLst>
            </a:custGeom>
            <a:noFill/>
            <a:ln cap="sq" cmpd="sng" w="591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81150" lIns="81150" spcFirstLastPara="1" rIns="81150" wrap="square" tIns="81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82838" y="27832"/>
              <a:ext cx="717926" cy="7015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100" lIns="45100" spcFirstLastPara="1" rIns="45100" wrap="square" tIns="451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9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2069714" y="3348383"/>
            <a:ext cx="44214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Prečo je hygiena DÚ dôležitá?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14045245" y="6824976"/>
            <a:ext cx="38508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</a:t>
            </a:r>
            <a:r>
              <a:rPr b="1" lang="en-US" sz="24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žeta </a:t>
            </a: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OTK, TSK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+27-34 cmH2O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13760773" y="9561575"/>
            <a:ext cx="15801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manometer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4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-947292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5" name="Google Shape;135;p4"/>
          <p:cNvGrpSpPr/>
          <p:nvPr/>
        </p:nvGrpSpPr>
        <p:grpSpPr>
          <a:xfrm>
            <a:off x="2936018" y="1302915"/>
            <a:ext cx="6133327" cy="1197205"/>
            <a:chOff x="0" y="-38100"/>
            <a:chExt cx="1615362" cy="315313"/>
          </a:xfrm>
        </p:grpSpPr>
        <p:sp>
          <p:nvSpPr>
            <p:cNvPr id="136" name="Google Shape;136;p4"/>
            <p:cNvSpPr/>
            <p:nvPr/>
          </p:nvSpPr>
          <p:spPr>
            <a:xfrm>
              <a:off x="0" y="0"/>
              <a:ext cx="1615362" cy="277213"/>
            </a:xfrm>
            <a:custGeom>
              <a:rect b="b" l="l" r="r" t="t"/>
              <a:pathLst>
                <a:path extrusionOk="0" h="277213" w="1615362">
                  <a:moveTo>
                    <a:pt x="64376" y="0"/>
                  </a:moveTo>
                  <a:lnTo>
                    <a:pt x="1550986" y="0"/>
                  </a:lnTo>
                  <a:cubicBezTo>
                    <a:pt x="1568060" y="0"/>
                    <a:pt x="1584434" y="6782"/>
                    <a:pt x="1596507" y="18855"/>
                  </a:cubicBezTo>
                  <a:cubicBezTo>
                    <a:pt x="1608579" y="30928"/>
                    <a:pt x="1615362" y="47302"/>
                    <a:pt x="1615362" y="64376"/>
                  </a:cubicBezTo>
                  <a:lnTo>
                    <a:pt x="1615362" y="212838"/>
                  </a:lnTo>
                  <a:cubicBezTo>
                    <a:pt x="1615362" y="248391"/>
                    <a:pt x="1586540" y="277213"/>
                    <a:pt x="1550986" y="277213"/>
                  </a:cubicBezTo>
                  <a:lnTo>
                    <a:pt x="64376" y="277213"/>
                  </a:lnTo>
                  <a:cubicBezTo>
                    <a:pt x="47302" y="277213"/>
                    <a:pt x="30928" y="270431"/>
                    <a:pt x="18855" y="258358"/>
                  </a:cubicBezTo>
                  <a:cubicBezTo>
                    <a:pt x="6782" y="246285"/>
                    <a:pt x="0" y="229911"/>
                    <a:pt x="0" y="212838"/>
                  </a:cubicBezTo>
                  <a:lnTo>
                    <a:pt x="0" y="64376"/>
                  </a:lnTo>
                  <a:cubicBezTo>
                    <a:pt x="0" y="28822"/>
                    <a:pt x="28822" y="0"/>
                    <a:pt x="64376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0" y="-38100"/>
              <a:ext cx="1615362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2936018" y="2519918"/>
            <a:ext cx="6217867" cy="1197205"/>
            <a:chOff x="0" y="-38100"/>
            <a:chExt cx="1637628" cy="315313"/>
          </a:xfrm>
        </p:grpSpPr>
        <p:sp>
          <p:nvSpPr>
            <p:cNvPr id="139" name="Google Shape;139;p4"/>
            <p:cNvSpPr/>
            <p:nvPr/>
          </p:nvSpPr>
          <p:spPr>
            <a:xfrm>
              <a:off x="0" y="0"/>
              <a:ext cx="1637628" cy="277213"/>
            </a:xfrm>
            <a:custGeom>
              <a:rect b="b" l="l" r="r" t="t"/>
              <a:pathLst>
                <a:path extrusionOk="0" h="277213" w="1637628">
                  <a:moveTo>
                    <a:pt x="63501" y="0"/>
                  </a:moveTo>
                  <a:lnTo>
                    <a:pt x="1574127" y="0"/>
                  </a:lnTo>
                  <a:cubicBezTo>
                    <a:pt x="1590968" y="0"/>
                    <a:pt x="1607120" y="6690"/>
                    <a:pt x="1619029" y="18599"/>
                  </a:cubicBezTo>
                  <a:cubicBezTo>
                    <a:pt x="1630937" y="30508"/>
                    <a:pt x="1637628" y="46659"/>
                    <a:pt x="1637628" y="63501"/>
                  </a:cubicBezTo>
                  <a:lnTo>
                    <a:pt x="1637628" y="213713"/>
                  </a:lnTo>
                  <a:cubicBezTo>
                    <a:pt x="1637628" y="230554"/>
                    <a:pt x="1630937" y="246706"/>
                    <a:pt x="1619029" y="258614"/>
                  </a:cubicBezTo>
                  <a:cubicBezTo>
                    <a:pt x="1607120" y="270523"/>
                    <a:pt x="1590968" y="277213"/>
                    <a:pt x="1574127" y="277213"/>
                  </a:cubicBezTo>
                  <a:lnTo>
                    <a:pt x="63501" y="277213"/>
                  </a:lnTo>
                  <a:cubicBezTo>
                    <a:pt x="46659" y="277213"/>
                    <a:pt x="30508" y="270523"/>
                    <a:pt x="18599" y="258614"/>
                  </a:cubicBezTo>
                  <a:cubicBezTo>
                    <a:pt x="6690" y="246706"/>
                    <a:pt x="0" y="230554"/>
                    <a:pt x="0" y="213713"/>
                  </a:cubicBezTo>
                  <a:lnTo>
                    <a:pt x="0" y="63501"/>
                  </a:lnTo>
                  <a:cubicBezTo>
                    <a:pt x="0" y="46659"/>
                    <a:pt x="6690" y="30508"/>
                    <a:pt x="18599" y="18599"/>
                  </a:cubicBezTo>
                  <a:cubicBezTo>
                    <a:pt x="30508" y="6690"/>
                    <a:pt x="46659" y="0"/>
                    <a:pt x="63501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0" y="-38100"/>
              <a:ext cx="1637628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4"/>
          <p:cNvGrpSpPr/>
          <p:nvPr/>
        </p:nvGrpSpPr>
        <p:grpSpPr>
          <a:xfrm>
            <a:off x="2978288" y="3734388"/>
            <a:ext cx="6133327" cy="1197205"/>
            <a:chOff x="0" y="-38100"/>
            <a:chExt cx="1615362" cy="315313"/>
          </a:xfrm>
        </p:grpSpPr>
        <p:sp>
          <p:nvSpPr>
            <p:cNvPr id="142" name="Google Shape;142;p4"/>
            <p:cNvSpPr/>
            <p:nvPr/>
          </p:nvSpPr>
          <p:spPr>
            <a:xfrm>
              <a:off x="0" y="0"/>
              <a:ext cx="1615362" cy="277213"/>
            </a:xfrm>
            <a:custGeom>
              <a:rect b="b" l="l" r="r" t="t"/>
              <a:pathLst>
                <a:path extrusionOk="0" h="277213" w="1615362">
                  <a:moveTo>
                    <a:pt x="64376" y="0"/>
                  </a:moveTo>
                  <a:lnTo>
                    <a:pt x="1550986" y="0"/>
                  </a:lnTo>
                  <a:cubicBezTo>
                    <a:pt x="1568060" y="0"/>
                    <a:pt x="1584434" y="6782"/>
                    <a:pt x="1596507" y="18855"/>
                  </a:cubicBezTo>
                  <a:cubicBezTo>
                    <a:pt x="1608579" y="30928"/>
                    <a:pt x="1615362" y="47302"/>
                    <a:pt x="1615362" y="64376"/>
                  </a:cubicBezTo>
                  <a:lnTo>
                    <a:pt x="1615362" y="212838"/>
                  </a:lnTo>
                  <a:cubicBezTo>
                    <a:pt x="1615362" y="248391"/>
                    <a:pt x="1586540" y="277213"/>
                    <a:pt x="1550986" y="277213"/>
                  </a:cubicBezTo>
                  <a:lnTo>
                    <a:pt x="64376" y="277213"/>
                  </a:lnTo>
                  <a:cubicBezTo>
                    <a:pt x="47302" y="277213"/>
                    <a:pt x="30928" y="270431"/>
                    <a:pt x="18855" y="258358"/>
                  </a:cubicBezTo>
                  <a:cubicBezTo>
                    <a:pt x="6782" y="246285"/>
                    <a:pt x="0" y="229911"/>
                    <a:pt x="0" y="212838"/>
                  </a:cubicBezTo>
                  <a:lnTo>
                    <a:pt x="0" y="64376"/>
                  </a:lnTo>
                  <a:cubicBezTo>
                    <a:pt x="0" y="28822"/>
                    <a:pt x="28822" y="0"/>
                    <a:pt x="64376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 txBox="1"/>
            <p:nvPr/>
          </p:nvSpPr>
          <p:spPr>
            <a:xfrm>
              <a:off x="0" y="-38100"/>
              <a:ext cx="1615362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4"/>
          <p:cNvGrpSpPr/>
          <p:nvPr/>
        </p:nvGrpSpPr>
        <p:grpSpPr>
          <a:xfrm>
            <a:off x="2926133" y="4948857"/>
            <a:ext cx="6133327" cy="1197205"/>
            <a:chOff x="0" y="-38100"/>
            <a:chExt cx="1615362" cy="315313"/>
          </a:xfrm>
        </p:grpSpPr>
        <p:sp>
          <p:nvSpPr>
            <p:cNvPr id="145" name="Google Shape;145;p4"/>
            <p:cNvSpPr/>
            <p:nvPr/>
          </p:nvSpPr>
          <p:spPr>
            <a:xfrm>
              <a:off x="0" y="0"/>
              <a:ext cx="1615362" cy="277213"/>
            </a:xfrm>
            <a:custGeom>
              <a:rect b="b" l="l" r="r" t="t"/>
              <a:pathLst>
                <a:path extrusionOk="0" h="277213" w="1615362">
                  <a:moveTo>
                    <a:pt x="64376" y="0"/>
                  </a:moveTo>
                  <a:lnTo>
                    <a:pt x="1550986" y="0"/>
                  </a:lnTo>
                  <a:cubicBezTo>
                    <a:pt x="1568060" y="0"/>
                    <a:pt x="1584434" y="6782"/>
                    <a:pt x="1596507" y="18855"/>
                  </a:cubicBezTo>
                  <a:cubicBezTo>
                    <a:pt x="1608579" y="30928"/>
                    <a:pt x="1615362" y="47302"/>
                    <a:pt x="1615362" y="64376"/>
                  </a:cubicBezTo>
                  <a:lnTo>
                    <a:pt x="1615362" y="212838"/>
                  </a:lnTo>
                  <a:cubicBezTo>
                    <a:pt x="1615362" y="248391"/>
                    <a:pt x="1586540" y="277213"/>
                    <a:pt x="1550986" y="277213"/>
                  </a:cubicBezTo>
                  <a:lnTo>
                    <a:pt x="64376" y="277213"/>
                  </a:lnTo>
                  <a:cubicBezTo>
                    <a:pt x="47302" y="277213"/>
                    <a:pt x="30928" y="270431"/>
                    <a:pt x="18855" y="258358"/>
                  </a:cubicBezTo>
                  <a:cubicBezTo>
                    <a:pt x="6782" y="246285"/>
                    <a:pt x="0" y="229911"/>
                    <a:pt x="0" y="212838"/>
                  </a:cubicBezTo>
                  <a:lnTo>
                    <a:pt x="0" y="64376"/>
                  </a:lnTo>
                  <a:cubicBezTo>
                    <a:pt x="0" y="28822"/>
                    <a:pt x="28822" y="0"/>
                    <a:pt x="64376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 txBox="1"/>
            <p:nvPr/>
          </p:nvSpPr>
          <p:spPr>
            <a:xfrm>
              <a:off x="0" y="-38100"/>
              <a:ext cx="1615362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4"/>
          <p:cNvGrpSpPr/>
          <p:nvPr/>
        </p:nvGrpSpPr>
        <p:grpSpPr>
          <a:xfrm>
            <a:off x="2936018" y="6163326"/>
            <a:ext cx="6133327" cy="1197205"/>
            <a:chOff x="0" y="-38100"/>
            <a:chExt cx="1615362" cy="315313"/>
          </a:xfrm>
        </p:grpSpPr>
        <p:sp>
          <p:nvSpPr>
            <p:cNvPr id="148" name="Google Shape;148;p4"/>
            <p:cNvSpPr/>
            <p:nvPr/>
          </p:nvSpPr>
          <p:spPr>
            <a:xfrm>
              <a:off x="0" y="0"/>
              <a:ext cx="1615362" cy="277213"/>
            </a:xfrm>
            <a:custGeom>
              <a:rect b="b" l="l" r="r" t="t"/>
              <a:pathLst>
                <a:path extrusionOk="0" h="277213" w="1615362">
                  <a:moveTo>
                    <a:pt x="64376" y="0"/>
                  </a:moveTo>
                  <a:lnTo>
                    <a:pt x="1550986" y="0"/>
                  </a:lnTo>
                  <a:cubicBezTo>
                    <a:pt x="1568060" y="0"/>
                    <a:pt x="1584434" y="6782"/>
                    <a:pt x="1596507" y="18855"/>
                  </a:cubicBezTo>
                  <a:cubicBezTo>
                    <a:pt x="1608579" y="30928"/>
                    <a:pt x="1615362" y="47302"/>
                    <a:pt x="1615362" y="64376"/>
                  </a:cubicBezTo>
                  <a:lnTo>
                    <a:pt x="1615362" y="212838"/>
                  </a:lnTo>
                  <a:cubicBezTo>
                    <a:pt x="1615362" y="248391"/>
                    <a:pt x="1586540" y="277213"/>
                    <a:pt x="1550986" y="277213"/>
                  </a:cubicBezTo>
                  <a:lnTo>
                    <a:pt x="64376" y="277213"/>
                  </a:lnTo>
                  <a:cubicBezTo>
                    <a:pt x="47302" y="277213"/>
                    <a:pt x="30928" y="270431"/>
                    <a:pt x="18855" y="258358"/>
                  </a:cubicBezTo>
                  <a:cubicBezTo>
                    <a:pt x="6782" y="246285"/>
                    <a:pt x="0" y="229911"/>
                    <a:pt x="0" y="212838"/>
                  </a:cubicBezTo>
                  <a:lnTo>
                    <a:pt x="0" y="64376"/>
                  </a:lnTo>
                  <a:cubicBezTo>
                    <a:pt x="0" y="28822"/>
                    <a:pt x="28822" y="0"/>
                    <a:pt x="64376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 txBox="1"/>
            <p:nvPr/>
          </p:nvSpPr>
          <p:spPr>
            <a:xfrm>
              <a:off x="0" y="-38100"/>
              <a:ext cx="1615362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4"/>
          <p:cNvSpPr txBox="1"/>
          <p:nvPr/>
        </p:nvSpPr>
        <p:spPr>
          <a:xfrm>
            <a:off x="3034292" y="6384187"/>
            <a:ext cx="6153678" cy="84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2" lvl="1" marL="518163" marR="0" rtl="0" algn="l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Hodnotenie DÚ: jazyk, povlak, sliznice, ďasná, sanácia, zápach, tvorba slín</a:t>
            </a:r>
            <a:endParaRPr/>
          </a:p>
        </p:txBody>
      </p:sp>
      <p:sp>
        <p:nvSpPr>
          <p:cNvPr id="151" name="Google Shape;151;p4"/>
          <p:cNvSpPr txBox="1"/>
          <p:nvPr/>
        </p:nvSpPr>
        <p:spPr>
          <a:xfrm>
            <a:off x="2861363" y="2730334"/>
            <a:ext cx="62079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2" lvl="1" marL="51816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Mechanické narušenie plaku</a:t>
            </a:r>
            <a:r>
              <a:rPr b="1"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kefka priamo napojená na odsávačku</a:t>
            </a: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9069345" y="1973848"/>
            <a:ext cx="1239490" cy="5976775"/>
          </a:xfrm>
          <a:custGeom>
            <a:rect b="b" l="l" r="r" t="t"/>
            <a:pathLst>
              <a:path extrusionOk="0" h="5976775" w="1239490">
                <a:moveTo>
                  <a:pt x="84540" y="5976775"/>
                </a:moveTo>
                <a:lnTo>
                  <a:pt x="1010890" y="5976775"/>
                </a:lnTo>
                <a:cubicBezTo>
                  <a:pt x="1137142" y="5976775"/>
                  <a:pt x="1239490" y="5874427"/>
                  <a:pt x="1239490" y="5748175"/>
                </a:cubicBezTo>
                <a:lnTo>
                  <a:pt x="1239490" y="228600"/>
                </a:lnTo>
                <a:cubicBezTo>
                  <a:pt x="1239490" y="102348"/>
                  <a:pt x="1137142" y="0"/>
                  <a:pt x="1010890" y="0"/>
                </a:cubicBezTo>
                <a:lnTo>
                  <a:pt x="0" y="0"/>
                </a:ln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" name="Google Shape;153;p4"/>
          <p:cNvGrpSpPr/>
          <p:nvPr/>
        </p:nvGrpSpPr>
        <p:grpSpPr>
          <a:xfrm>
            <a:off x="3013342" y="7395997"/>
            <a:ext cx="6133327" cy="1197205"/>
            <a:chOff x="0" y="-38100"/>
            <a:chExt cx="1615362" cy="315313"/>
          </a:xfrm>
        </p:grpSpPr>
        <p:sp>
          <p:nvSpPr>
            <p:cNvPr id="154" name="Google Shape;154;p4"/>
            <p:cNvSpPr/>
            <p:nvPr/>
          </p:nvSpPr>
          <p:spPr>
            <a:xfrm>
              <a:off x="0" y="0"/>
              <a:ext cx="1615362" cy="277213"/>
            </a:xfrm>
            <a:custGeom>
              <a:rect b="b" l="l" r="r" t="t"/>
              <a:pathLst>
                <a:path extrusionOk="0" h="277213" w="1615362">
                  <a:moveTo>
                    <a:pt x="64376" y="0"/>
                  </a:moveTo>
                  <a:lnTo>
                    <a:pt x="1550986" y="0"/>
                  </a:lnTo>
                  <a:cubicBezTo>
                    <a:pt x="1568060" y="0"/>
                    <a:pt x="1584434" y="6782"/>
                    <a:pt x="1596507" y="18855"/>
                  </a:cubicBezTo>
                  <a:cubicBezTo>
                    <a:pt x="1608579" y="30928"/>
                    <a:pt x="1615362" y="47302"/>
                    <a:pt x="1615362" y="64376"/>
                  </a:cubicBezTo>
                  <a:lnTo>
                    <a:pt x="1615362" y="212838"/>
                  </a:lnTo>
                  <a:cubicBezTo>
                    <a:pt x="1615362" y="248391"/>
                    <a:pt x="1586540" y="277213"/>
                    <a:pt x="1550986" y="277213"/>
                  </a:cubicBezTo>
                  <a:lnTo>
                    <a:pt x="64376" y="277213"/>
                  </a:lnTo>
                  <a:cubicBezTo>
                    <a:pt x="47302" y="277213"/>
                    <a:pt x="30928" y="270431"/>
                    <a:pt x="18855" y="258358"/>
                  </a:cubicBezTo>
                  <a:cubicBezTo>
                    <a:pt x="6782" y="246285"/>
                    <a:pt x="0" y="229911"/>
                    <a:pt x="0" y="212838"/>
                  </a:cubicBezTo>
                  <a:lnTo>
                    <a:pt x="0" y="64376"/>
                  </a:lnTo>
                  <a:cubicBezTo>
                    <a:pt x="0" y="28822"/>
                    <a:pt x="28822" y="0"/>
                    <a:pt x="64376" y="0"/>
                  </a:cubicBezTo>
                  <a:close/>
                </a:path>
              </a:pathLst>
            </a:custGeom>
            <a:solidFill>
              <a:srgbClr val="F1E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0" y="-38100"/>
              <a:ext cx="1615362" cy="31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4"/>
          <p:cNvSpPr/>
          <p:nvPr/>
        </p:nvSpPr>
        <p:spPr>
          <a:xfrm>
            <a:off x="12956285" y="7673357"/>
            <a:ext cx="5117790" cy="2251828"/>
          </a:xfrm>
          <a:custGeom>
            <a:rect b="b" l="l" r="r" t="t"/>
            <a:pathLst>
              <a:path extrusionOk="0" h="2251828" w="5117790">
                <a:moveTo>
                  <a:pt x="0" y="0"/>
                </a:moveTo>
                <a:lnTo>
                  <a:pt x="5117790" y="0"/>
                </a:lnTo>
                <a:lnTo>
                  <a:pt x="5117790" y="2251828"/>
                </a:lnTo>
                <a:lnTo>
                  <a:pt x="0" y="22518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4"/>
          <p:cNvSpPr/>
          <p:nvPr/>
        </p:nvSpPr>
        <p:spPr>
          <a:xfrm>
            <a:off x="12808380" y="373136"/>
            <a:ext cx="5265695" cy="3343988"/>
          </a:xfrm>
          <a:custGeom>
            <a:rect b="b" l="l" r="r" t="t"/>
            <a:pathLst>
              <a:path extrusionOk="0" h="3343988" w="5265695">
                <a:moveTo>
                  <a:pt x="0" y="0"/>
                </a:moveTo>
                <a:lnTo>
                  <a:pt x="5265695" y="0"/>
                </a:lnTo>
                <a:lnTo>
                  <a:pt x="5265695" y="3343988"/>
                </a:lnTo>
                <a:lnTo>
                  <a:pt x="0" y="3343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4"/>
          <p:cNvSpPr txBox="1"/>
          <p:nvPr/>
        </p:nvSpPr>
        <p:spPr>
          <a:xfrm>
            <a:off x="3308295" y="1508647"/>
            <a:ext cx="5294347" cy="8637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2" lvl="1" marL="518163" marR="0" rtl="0" algn="l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Mechanická a chemická očista min. 2x denne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3084225" y="5188768"/>
            <a:ext cx="5742488" cy="879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Zvlhčenie DÚ molitanovými štetičkami á 2-4 hod</a:t>
            </a:r>
            <a:endParaRPr/>
          </a:p>
        </p:txBody>
      </p:sp>
      <p:sp>
        <p:nvSpPr>
          <p:cNvPr id="160" name="Google Shape;160;p4"/>
          <p:cNvSpPr txBox="1"/>
          <p:nvPr/>
        </p:nvSpPr>
        <p:spPr>
          <a:xfrm>
            <a:off x="3013342" y="3982523"/>
            <a:ext cx="5884254" cy="84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2" lvl="1" marL="518163" marR="0" rtl="0" algn="l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Chemická dezinfekcia: polyhexanid   v koncentrácii 0,15 %, CHX 0,12%</a:t>
            </a:r>
            <a:endParaRPr/>
          </a:p>
        </p:txBody>
      </p:sp>
      <p:sp>
        <p:nvSpPr>
          <p:cNvPr id="161" name="Google Shape;161;p4"/>
          <p:cNvSpPr txBox="1"/>
          <p:nvPr/>
        </p:nvSpPr>
        <p:spPr>
          <a:xfrm>
            <a:off x="10643300" y="4413700"/>
            <a:ext cx="45219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Arial"/>
                <a:ea typeface="Arial"/>
                <a:cs typeface="Arial"/>
                <a:sym typeface="Arial"/>
              </a:rPr>
              <a:t>Zásady hygieny DÚ</a:t>
            </a:r>
            <a:endParaRPr/>
          </a:p>
        </p:txBody>
      </p:sp>
      <p:sp>
        <p:nvSpPr>
          <p:cNvPr id="162" name="Google Shape;162;p4"/>
          <p:cNvSpPr txBox="1"/>
          <p:nvPr/>
        </p:nvSpPr>
        <p:spPr>
          <a:xfrm>
            <a:off x="3169004" y="7616207"/>
            <a:ext cx="6153678" cy="844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2" lvl="1" marL="518163" marR="0" rtl="0" algn="l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Odsávanie z DÚ, z dýchacích ciest a subglotického priestoru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5"/>
          <p:cNvSpPr/>
          <p:nvPr/>
        </p:nvSpPr>
        <p:spPr>
          <a:xfrm>
            <a:off x="9589831" y="-3190891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5"/>
          <p:cNvSpPr/>
          <p:nvPr/>
        </p:nvSpPr>
        <p:spPr>
          <a:xfrm rot="-1673689">
            <a:off x="15987251" y="713092"/>
            <a:ext cx="2866768" cy="3991702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2"/>
                </a:lnTo>
                <a:lnTo>
                  <a:pt x="0" y="3991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5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5"/>
          <p:cNvSpPr txBox="1"/>
          <p:nvPr/>
        </p:nvSpPr>
        <p:spPr>
          <a:xfrm>
            <a:off x="3843450" y="717527"/>
            <a:ext cx="113094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Hygiena dutiny ústnej a subglotického priestoru u pacienta v bezvedomí</a:t>
            </a:r>
            <a:endParaRPr sz="5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2012300" y="3151600"/>
            <a:ext cx="7065300" cy="6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OOPP (plášť, rúško, rukavice nesterilné)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dezinfekcia na ruky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ústna lopatka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F1/1 </a:t>
            </a:r>
            <a:endParaRPr/>
          </a:p>
          <a:p>
            <a:pPr indent="-259080" lvl="1" marL="51816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triekačka 10ml 3x</a:t>
            </a:r>
            <a:endParaRPr sz="24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-259080" lvl="1" marL="51816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mitná miska</a:t>
            </a:r>
            <a:endParaRPr sz="24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lang="en-US" sz="24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j</a:t>
            </a: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ednorázová kefka s možnosťou pripojenia na odsávačku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zubný gél/ústne antiseptikum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molitanové štetičky (ak nie sú súčasť setu)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funkčná odsávačka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odsávacie cievky rôznych veľkostí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manometer</a:t>
            </a:r>
            <a:endParaRPr/>
          </a:p>
          <a:p>
            <a:pPr indent="-259080" lvl="1" marL="51816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jednorázová podložka</a:t>
            </a:r>
            <a:endParaRPr/>
          </a:p>
          <a:p>
            <a:pPr indent="-259080" lvl="1" marL="51816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balzam na pery</a:t>
            </a:r>
            <a:endParaRPr sz="24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9697354" y="3406799"/>
            <a:ext cx="6039600" cy="4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dekubity (naliehajúca OTK na ústny kútik)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soor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krusty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ragády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herpes labialis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krvácanie pri výkone (poranenie sliznice)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xerostómia</a:t>
            </a:r>
            <a:endParaRPr/>
          </a:p>
          <a:p>
            <a:pPr indent="-259080" lvl="1" marL="51816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Char char="•"/>
            </a:pPr>
            <a:r>
              <a:rPr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antiseptikum: pálenie, zmena chuti, zafarbenie skloviny, alergická reakcia</a:t>
            </a:r>
            <a:endParaRPr/>
          </a:p>
        </p:txBody>
      </p:sp>
      <p:sp>
        <p:nvSpPr>
          <p:cNvPr id="174" name="Google Shape;174;p5"/>
          <p:cNvSpPr txBox="1"/>
          <p:nvPr/>
        </p:nvSpPr>
        <p:spPr>
          <a:xfrm>
            <a:off x="3576141" y="2612791"/>
            <a:ext cx="1991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4157"/>
                </a:solidFill>
                <a:latin typeface="Arial"/>
                <a:ea typeface="Arial"/>
                <a:cs typeface="Arial"/>
                <a:sym typeface="Arial"/>
              </a:rPr>
              <a:t>Pomôcky</a:t>
            </a:r>
            <a:endParaRPr/>
          </a:p>
        </p:txBody>
      </p:sp>
      <p:sp>
        <p:nvSpPr>
          <p:cNvPr id="175" name="Google Shape;175;p5"/>
          <p:cNvSpPr txBox="1"/>
          <p:nvPr/>
        </p:nvSpPr>
        <p:spPr>
          <a:xfrm>
            <a:off x="10935903" y="2687366"/>
            <a:ext cx="2661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4157"/>
                </a:solidFill>
                <a:latin typeface="Arial"/>
                <a:ea typeface="Arial"/>
                <a:cs typeface="Arial"/>
                <a:sym typeface="Arial"/>
              </a:rPr>
              <a:t>Komplikácie</a:t>
            </a:r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4086275" y="7582425"/>
            <a:ext cx="3806615" cy="2562444"/>
          </a:xfrm>
          <a:custGeom>
            <a:rect b="b" l="l" r="r" t="t"/>
            <a:pathLst>
              <a:path extrusionOk="0" h="3824543" w="4685065">
                <a:moveTo>
                  <a:pt x="0" y="0"/>
                </a:moveTo>
                <a:lnTo>
                  <a:pt x="4685066" y="0"/>
                </a:lnTo>
                <a:lnTo>
                  <a:pt x="4685066" y="3824543"/>
                </a:lnTo>
                <a:lnTo>
                  <a:pt x="0" y="3824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7" name="Google Shape;177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03806" y="7622549"/>
            <a:ext cx="2482201" cy="24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6"/>
          <p:cNvSpPr/>
          <p:nvPr/>
        </p:nvSpPr>
        <p:spPr>
          <a:xfrm>
            <a:off x="9144000" y="-322654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6"/>
          <p:cNvSpPr/>
          <p:nvPr/>
        </p:nvSpPr>
        <p:spPr>
          <a:xfrm>
            <a:off x="7104399" y="5656051"/>
            <a:ext cx="3075540" cy="4100720"/>
          </a:xfrm>
          <a:custGeom>
            <a:rect b="b" l="l" r="r" t="t"/>
            <a:pathLst>
              <a:path extrusionOk="0" h="4100720" w="3075540">
                <a:moveTo>
                  <a:pt x="0" y="0"/>
                </a:moveTo>
                <a:lnTo>
                  <a:pt x="3075540" y="0"/>
                </a:lnTo>
                <a:lnTo>
                  <a:pt x="3075540" y="4100720"/>
                </a:lnTo>
                <a:lnTo>
                  <a:pt x="0" y="410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6"/>
          <p:cNvSpPr/>
          <p:nvPr/>
        </p:nvSpPr>
        <p:spPr>
          <a:xfrm>
            <a:off x="4012977" y="5656051"/>
            <a:ext cx="2910447" cy="4100720"/>
          </a:xfrm>
          <a:custGeom>
            <a:rect b="b" l="l" r="r" t="t"/>
            <a:pathLst>
              <a:path extrusionOk="0" h="4100720" w="2910447">
                <a:moveTo>
                  <a:pt x="0" y="0"/>
                </a:moveTo>
                <a:lnTo>
                  <a:pt x="2910447" y="0"/>
                </a:lnTo>
                <a:lnTo>
                  <a:pt x="2910447" y="4100720"/>
                </a:lnTo>
                <a:lnTo>
                  <a:pt x="0" y="410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7" l="-6124" r="0" t="0"/>
            </a:stretch>
          </a:blipFill>
          <a:ln>
            <a:noFill/>
          </a:ln>
        </p:spPr>
      </p:sp>
      <p:sp>
        <p:nvSpPr>
          <p:cNvPr id="186" name="Google Shape;186;p6"/>
          <p:cNvSpPr/>
          <p:nvPr/>
        </p:nvSpPr>
        <p:spPr>
          <a:xfrm>
            <a:off x="604162" y="5713938"/>
            <a:ext cx="2988709" cy="3984946"/>
          </a:xfrm>
          <a:custGeom>
            <a:rect b="b" l="l" r="r" t="t"/>
            <a:pathLst>
              <a:path extrusionOk="0" h="3984946" w="2988709">
                <a:moveTo>
                  <a:pt x="0" y="0"/>
                </a:moveTo>
                <a:lnTo>
                  <a:pt x="2988710" y="0"/>
                </a:lnTo>
                <a:lnTo>
                  <a:pt x="2988710" y="3984946"/>
                </a:lnTo>
                <a:lnTo>
                  <a:pt x="0" y="3984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6"/>
          <p:cNvSpPr txBox="1"/>
          <p:nvPr/>
        </p:nvSpPr>
        <p:spPr>
          <a:xfrm>
            <a:off x="6673350" y="489900"/>
            <a:ext cx="494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3415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Postup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395850" y="1756875"/>
            <a:ext cx="8072100" cy="3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pripraví pomôcky a odsávačku: kontrola funkčnosti odsávačky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hygienická dezinfekcia rúk+OOPP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vysvetlí pacientovi priebeh výkonu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1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Fowlerova poloha</a:t>
            </a: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, pokiaľ nie je kontraindikovaná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zmeria tlak v obturačnej manžete </a:t>
            </a:r>
            <a:r>
              <a:rPr b="1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manometrom</a:t>
            </a: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(+27-34 cm H2O)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kontrola hĺbky zavedenia OTK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jednorázová podložka pod bradu</a:t>
            </a:r>
            <a:endParaRPr sz="2200"/>
          </a:p>
        </p:txBody>
      </p:sp>
      <p:sp>
        <p:nvSpPr>
          <p:cNvPr id="189" name="Google Shape;189;p6"/>
          <p:cNvSpPr txBox="1"/>
          <p:nvPr/>
        </p:nvSpPr>
        <p:spPr>
          <a:xfrm>
            <a:off x="11188525" y="1360975"/>
            <a:ext cx="6407400" cy="83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Odsajeme tekutinu z DÚ a oropharyngu odsávacou cievkou vhodnej veľkosti (pozor na poranenie sliznice)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striekačkou odsajeme sekrét zo subglotického priestoru po dezinfekcii portu a dolných dýhacích ciest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kontrola stavu DÚ pomocou baterky alebo voľným okom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Mechanická hygiena DÚ: kefka pripojená na odsávačku-odstránime zubný plak a narušíme plak jazyka (min 2 minúty)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molitanovými štetičkami namočenými v antiseptiku dočistíme ďastná, jazyk, bukálne sliznice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kontrola TK obturačnej manžety manometrom a kontrola hĺbky zavedenia OTK, či odpovedá hĺbke pred výkonom</a:t>
            </a:r>
            <a:endParaRPr sz="2200"/>
          </a:p>
          <a:p>
            <a:pPr indent="-246380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ošetrenie pier balzamom</a:t>
            </a:r>
            <a:endParaRPr sz="2200"/>
          </a:p>
        </p:txBody>
      </p:sp>
      <p:sp>
        <p:nvSpPr>
          <p:cNvPr id="190" name="Google Shape;190;p6"/>
          <p:cNvSpPr txBox="1"/>
          <p:nvPr/>
        </p:nvSpPr>
        <p:spPr>
          <a:xfrm>
            <a:off x="2339374" y="670035"/>
            <a:ext cx="3118800" cy="9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4157"/>
                </a:solidFill>
                <a:latin typeface="Arial"/>
                <a:ea typeface="Arial"/>
                <a:cs typeface="Arial"/>
                <a:sym typeface="Arial"/>
              </a:rPr>
              <a:t>Pred výkonom</a:t>
            </a:r>
            <a:endParaRPr/>
          </a:p>
          <a:p>
            <a:pPr indent="0" lvl="0" marL="0" marR="0" rtl="0" algn="ctr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34157"/>
                </a:solidFill>
                <a:latin typeface="Arial"/>
                <a:ea typeface="Arial"/>
                <a:cs typeface="Arial"/>
                <a:sym typeface="Arial"/>
              </a:rPr>
              <a:t>sestra</a:t>
            </a:r>
            <a:endParaRPr/>
          </a:p>
        </p:txBody>
      </p:sp>
      <p:sp>
        <p:nvSpPr>
          <p:cNvPr id="191" name="Google Shape;191;p6"/>
          <p:cNvSpPr txBox="1"/>
          <p:nvPr/>
        </p:nvSpPr>
        <p:spPr>
          <a:xfrm>
            <a:off x="11764536" y="605250"/>
            <a:ext cx="5255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4157"/>
                </a:solidFill>
                <a:latin typeface="Arial"/>
                <a:ea typeface="Arial"/>
                <a:cs typeface="Arial"/>
                <a:sym typeface="Arial"/>
              </a:rPr>
              <a:t>Priebeh výkonu</a:t>
            </a:r>
            <a:endParaRPr/>
          </a:p>
        </p:txBody>
      </p:sp>
      <p:sp>
        <p:nvSpPr>
          <p:cNvPr id="192" name="Google Shape;192;p6"/>
          <p:cNvSpPr txBox="1"/>
          <p:nvPr/>
        </p:nvSpPr>
        <p:spPr>
          <a:xfrm>
            <a:off x="7104399" y="9718671"/>
            <a:ext cx="3075540" cy="323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uzavretý odsávač OTK</a:t>
            </a:r>
            <a:endParaRPr/>
          </a:p>
        </p:txBody>
      </p:sp>
      <p:sp>
        <p:nvSpPr>
          <p:cNvPr id="193" name="Google Shape;193;p6"/>
          <p:cNvSpPr txBox="1"/>
          <p:nvPr/>
        </p:nvSpPr>
        <p:spPr>
          <a:xfrm>
            <a:off x="1028700" y="9794134"/>
            <a:ext cx="1891085" cy="323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99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subglotický port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7"/>
          <p:cNvSpPr/>
          <p:nvPr/>
        </p:nvSpPr>
        <p:spPr>
          <a:xfrm>
            <a:off x="9702409" y="-2758801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200" name="Google Shape;200;p7"/>
          <p:cNvGraphicFramePr/>
          <p:nvPr/>
        </p:nvGraphicFramePr>
        <p:xfrm>
          <a:off x="1103820" y="37983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{0CC31C0A-765F-4ED7-B130-06AC0049AE7B}</a:tableStyleId>
              </a:tblPr>
              <a:tblGrid>
                <a:gridCol w="10623975"/>
                <a:gridCol w="5021375"/>
              </a:tblGrid>
              <a:tr h="939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Indikácie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A8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Komplikácie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A8D4"/>
                    </a:solidFill>
                  </a:tcPr>
                </a:tc>
              </a:tr>
              <a:tr h="1179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600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Nahromadenie sekrétu v DC alebo viditeľný sekrét v kanyle, prevencia obštrukcie OTK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Laryngospazmus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  <a:tr h="88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Dychové fenomény (chrčanie, bublanie, kašľanie, vymiznutie zvuku)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Nauzea, vomitus, aspirácia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  <a:tr h="1268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Desaturácia, zmeny tlaku (náhly vzostup), zmeny Vt ( dychový objem) na ventilátore,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Poranenie ciest dýchacích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  <a:tr h="88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Prevencia ventiátorovej pneumónie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Krvácanie z ciest dýchacích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  <a:tr h="88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Zmeny parametrov ABR, odber biologického materiálu (spúta) na vyšetrenie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234157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Desaturácia, zmeny VF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23415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E7D8"/>
                    </a:solidFill>
                  </a:tcPr>
                </a:tc>
              </a:tr>
            </a:tbl>
          </a:graphicData>
        </a:graphic>
      </p:graphicFrame>
      <p:sp>
        <p:nvSpPr>
          <p:cNvPr id="201" name="Google Shape;201;p7"/>
          <p:cNvSpPr txBox="1"/>
          <p:nvPr/>
        </p:nvSpPr>
        <p:spPr>
          <a:xfrm>
            <a:off x="3458972" y="372505"/>
            <a:ext cx="11212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234157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Odsávanie z DC</a:t>
            </a:r>
            <a:endParaRPr/>
          </a:p>
        </p:txBody>
      </p:sp>
      <p:sp>
        <p:nvSpPr>
          <p:cNvPr id="202" name="Google Shape;202;p7"/>
          <p:cNvSpPr txBox="1"/>
          <p:nvPr/>
        </p:nvSpPr>
        <p:spPr>
          <a:xfrm>
            <a:off x="1103820" y="1213686"/>
            <a:ext cx="82551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aspirácia sekrétu z horných alebo dolných dýchacích ciest  pomocou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otvoreného 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alebo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 uzatvoreného </a:t>
            </a: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systému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pred každým odsávaním kontrola TK manžety OTK manometrom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odsávanie pri indikácii, nie rutinne (fonendoskop)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laváž DC sa rutinne NEVYKONÁVA </a:t>
            </a:r>
            <a:endParaRPr/>
          </a:p>
        </p:txBody>
      </p:sp>
      <p:sp>
        <p:nvSpPr>
          <p:cNvPr id="203" name="Google Shape;203;p7"/>
          <p:cNvSpPr txBox="1"/>
          <p:nvPr/>
        </p:nvSpPr>
        <p:spPr>
          <a:xfrm>
            <a:off x="9702409" y="1213669"/>
            <a:ext cx="76695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pred odsávaním 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preoxygenácia 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odsávame iba pri vyťahovaní katétra pri zavádzaní nie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odsávanie 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10-15 sek.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nezavádzať katéter nasilu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po zavedení po odpor vytiahnuť katéter </a:t>
            </a:r>
            <a:r>
              <a:rPr b="1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o 1 cm</a:t>
            </a:r>
            <a:endParaRPr/>
          </a:p>
          <a:p>
            <a:pPr indent="-259080" lvl="1" marL="518160" marR="0" rtl="0" algn="l">
              <a:lnSpc>
                <a:spcPct val="112958"/>
              </a:lnSpc>
              <a:spcBef>
                <a:spcPts val="0"/>
              </a:spcBef>
              <a:spcAft>
                <a:spcPts val="0"/>
              </a:spcAft>
              <a:buClr>
                <a:srgbClr val="234157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monitoring pacienta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 rot="10035350">
            <a:off x="-2237827" y="529471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8"/>
          <p:cNvSpPr/>
          <p:nvPr/>
        </p:nvSpPr>
        <p:spPr>
          <a:xfrm>
            <a:off x="9144000" y="-4171688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8"/>
          <p:cNvSpPr/>
          <p:nvPr/>
        </p:nvSpPr>
        <p:spPr>
          <a:xfrm>
            <a:off x="753410" y="204321"/>
            <a:ext cx="7384271" cy="4782009"/>
          </a:xfrm>
          <a:custGeom>
            <a:rect b="b" l="l" r="r" t="t"/>
            <a:pathLst>
              <a:path extrusionOk="0" h="4782009" w="7384271">
                <a:moveTo>
                  <a:pt x="0" y="0"/>
                </a:moveTo>
                <a:lnTo>
                  <a:pt x="7384272" y="0"/>
                </a:lnTo>
                <a:lnTo>
                  <a:pt x="7384272" y="4782009"/>
                </a:lnTo>
                <a:lnTo>
                  <a:pt x="0" y="4782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907" l="0" r="0" t="-7907"/>
            </a:stretch>
          </a:blipFill>
          <a:ln>
            <a:noFill/>
          </a:ln>
        </p:spPr>
      </p:sp>
      <p:sp>
        <p:nvSpPr>
          <p:cNvPr id="211" name="Google Shape;211;p8"/>
          <p:cNvSpPr/>
          <p:nvPr/>
        </p:nvSpPr>
        <p:spPr>
          <a:xfrm>
            <a:off x="525642" y="5143500"/>
            <a:ext cx="7839808" cy="4930448"/>
          </a:xfrm>
          <a:custGeom>
            <a:rect b="b" l="l" r="r" t="t"/>
            <a:pathLst>
              <a:path extrusionOk="0" h="4930448" w="7839808">
                <a:moveTo>
                  <a:pt x="0" y="0"/>
                </a:moveTo>
                <a:lnTo>
                  <a:pt x="7839808" y="0"/>
                </a:lnTo>
                <a:lnTo>
                  <a:pt x="7839808" y="4930448"/>
                </a:lnTo>
                <a:lnTo>
                  <a:pt x="0" y="4930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2248" l="-5523" r="0" t="-21470"/>
            </a:stretch>
          </a:blipFill>
          <a:ln>
            <a:noFill/>
          </a:ln>
        </p:spPr>
      </p:sp>
      <p:grpSp>
        <p:nvGrpSpPr>
          <p:cNvPr id="212" name="Google Shape;212;p8"/>
          <p:cNvGrpSpPr/>
          <p:nvPr/>
        </p:nvGrpSpPr>
        <p:grpSpPr>
          <a:xfrm>
            <a:off x="5087687" y="7367121"/>
            <a:ext cx="1126694" cy="814621"/>
            <a:chOff x="0" y="0"/>
            <a:chExt cx="812800" cy="587670"/>
          </a:xfrm>
        </p:grpSpPr>
        <p:sp>
          <p:nvSpPr>
            <p:cNvPr id="213" name="Google Shape;213;p8"/>
            <p:cNvSpPr/>
            <p:nvPr/>
          </p:nvSpPr>
          <p:spPr>
            <a:xfrm>
              <a:off x="0" y="0"/>
              <a:ext cx="812800" cy="587670"/>
            </a:xfrm>
            <a:custGeom>
              <a:rect b="b" l="l" r="r" t="t"/>
              <a:pathLst>
                <a:path extrusionOk="0" h="587670" w="812800">
                  <a:moveTo>
                    <a:pt x="406400" y="0"/>
                  </a:moveTo>
                  <a:cubicBezTo>
                    <a:pt x="181951" y="0"/>
                    <a:pt x="0" y="131554"/>
                    <a:pt x="0" y="293835"/>
                  </a:cubicBezTo>
                  <a:cubicBezTo>
                    <a:pt x="0" y="456116"/>
                    <a:pt x="181951" y="587670"/>
                    <a:pt x="406400" y="587670"/>
                  </a:cubicBezTo>
                  <a:cubicBezTo>
                    <a:pt x="630849" y="587670"/>
                    <a:pt x="812800" y="456116"/>
                    <a:pt x="812800" y="293835"/>
                  </a:cubicBezTo>
                  <a:cubicBezTo>
                    <a:pt x="812800" y="131554"/>
                    <a:pt x="630849" y="0"/>
                    <a:pt x="406400" y="0"/>
                  </a:cubicBezTo>
                  <a:close/>
                </a:path>
              </a:pathLst>
            </a:custGeom>
            <a:noFill/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8"/>
            <p:cNvSpPr txBox="1"/>
            <p:nvPr/>
          </p:nvSpPr>
          <p:spPr>
            <a:xfrm>
              <a:off x="76200" y="16994"/>
              <a:ext cx="660400" cy="515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8"/>
          <p:cNvSpPr/>
          <p:nvPr/>
        </p:nvSpPr>
        <p:spPr>
          <a:xfrm>
            <a:off x="9589818" y="204321"/>
            <a:ext cx="4121479" cy="5495306"/>
          </a:xfrm>
          <a:custGeom>
            <a:rect b="b" l="l" r="r" t="t"/>
            <a:pathLst>
              <a:path extrusionOk="0" h="5495306" w="4121479">
                <a:moveTo>
                  <a:pt x="0" y="0"/>
                </a:moveTo>
                <a:lnTo>
                  <a:pt x="4121479" y="0"/>
                </a:lnTo>
                <a:lnTo>
                  <a:pt x="4121479" y="5495305"/>
                </a:lnTo>
                <a:lnTo>
                  <a:pt x="0" y="5495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8"/>
          <p:cNvSpPr/>
          <p:nvPr/>
        </p:nvSpPr>
        <p:spPr>
          <a:xfrm>
            <a:off x="9143993" y="5931341"/>
            <a:ext cx="4779574" cy="3584680"/>
          </a:xfrm>
          <a:custGeom>
            <a:rect b="b" l="l" r="r" t="t"/>
            <a:pathLst>
              <a:path extrusionOk="0" h="3584680" w="4779574">
                <a:moveTo>
                  <a:pt x="0" y="0"/>
                </a:moveTo>
                <a:lnTo>
                  <a:pt x="4779574" y="0"/>
                </a:lnTo>
                <a:lnTo>
                  <a:pt x="4779574" y="3584680"/>
                </a:lnTo>
                <a:lnTo>
                  <a:pt x="0" y="3584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8"/>
          <p:cNvSpPr txBox="1"/>
          <p:nvPr/>
        </p:nvSpPr>
        <p:spPr>
          <a:xfrm>
            <a:off x="8984068" y="9747746"/>
            <a:ext cx="47795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Rôzna veľkosť OTK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3B2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33bad1c54_0_0"/>
          <p:cNvSpPr/>
          <p:nvPr/>
        </p:nvSpPr>
        <p:spPr>
          <a:xfrm rot="10037080">
            <a:off x="-2230108" y="5295909"/>
            <a:ext cx="10808388" cy="10395704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5"/>
                </a:lnTo>
                <a:lnTo>
                  <a:pt x="0" y="10400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g3e33bad1c54_0_0"/>
          <p:cNvSpPr/>
          <p:nvPr/>
        </p:nvSpPr>
        <p:spPr>
          <a:xfrm>
            <a:off x="-638106" y="6380297"/>
            <a:ext cx="4144945" cy="4114800"/>
          </a:xfrm>
          <a:custGeom>
            <a:rect b="b" l="l" r="r" t="t"/>
            <a:pathLst>
              <a:path extrusionOk="0" h="4114800" w="4144945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g3e33bad1c54_0_0"/>
          <p:cNvSpPr/>
          <p:nvPr/>
        </p:nvSpPr>
        <p:spPr>
          <a:xfrm>
            <a:off x="9176150" y="-2647890"/>
            <a:ext cx="10813661" cy="10400776"/>
          </a:xfrm>
          <a:custGeom>
            <a:rect b="b" l="l" r="r" t="t"/>
            <a:pathLst>
              <a:path extrusionOk="0" h="10400776" w="10813661">
                <a:moveTo>
                  <a:pt x="0" y="0"/>
                </a:moveTo>
                <a:lnTo>
                  <a:pt x="10813661" y="0"/>
                </a:lnTo>
                <a:lnTo>
                  <a:pt x="10813661" y="10400776"/>
                </a:lnTo>
                <a:lnTo>
                  <a:pt x="0" y="1040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g3e33bad1c54_0_0"/>
          <p:cNvSpPr/>
          <p:nvPr/>
        </p:nvSpPr>
        <p:spPr>
          <a:xfrm rot="-1670711">
            <a:off x="15986985" y="714196"/>
            <a:ext cx="2869320" cy="3995256"/>
          </a:xfrm>
          <a:custGeom>
            <a:rect b="b" l="l" r="r" t="t"/>
            <a:pathLst>
              <a:path extrusionOk="0" h="3991702" w="2866768">
                <a:moveTo>
                  <a:pt x="0" y="0"/>
                </a:moveTo>
                <a:lnTo>
                  <a:pt x="2866767" y="0"/>
                </a:lnTo>
                <a:lnTo>
                  <a:pt x="2866767" y="3991702"/>
                </a:lnTo>
                <a:lnTo>
                  <a:pt x="0" y="3991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g3e33bad1c54_0_0"/>
          <p:cNvSpPr/>
          <p:nvPr/>
        </p:nvSpPr>
        <p:spPr>
          <a:xfrm>
            <a:off x="15489514" y="7641974"/>
            <a:ext cx="3539572" cy="2645026"/>
          </a:xfrm>
          <a:custGeom>
            <a:rect b="b" l="l" r="r" t="t"/>
            <a:pathLst>
              <a:path extrusionOk="0" h="2645026" w="3539572">
                <a:moveTo>
                  <a:pt x="0" y="0"/>
                </a:moveTo>
                <a:lnTo>
                  <a:pt x="3539572" y="0"/>
                </a:lnTo>
                <a:lnTo>
                  <a:pt x="3539572" y="2645026"/>
                </a:lnTo>
                <a:lnTo>
                  <a:pt x="0" y="2645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g3e33bad1c54_0_0"/>
          <p:cNvSpPr/>
          <p:nvPr/>
        </p:nvSpPr>
        <p:spPr>
          <a:xfrm>
            <a:off x="-638106" y="0"/>
            <a:ext cx="3807110" cy="3717124"/>
          </a:xfrm>
          <a:custGeom>
            <a:rect b="b" l="l" r="r" t="t"/>
            <a:pathLst>
              <a:path extrusionOk="0" h="3717124" w="3807110">
                <a:moveTo>
                  <a:pt x="0" y="0"/>
                </a:moveTo>
                <a:lnTo>
                  <a:pt x="3807110" y="0"/>
                </a:lnTo>
                <a:lnTo>
                  <a:pt x="3807110" y="3717124"/>
                </a:lnTo>
                <a:lnTo>
                  <a:pt x="0" y="3717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g3e33bad1c54_0_0"/>
          <p:cNvSpPr txBox="1"/>
          <p:nvPr/>
        </p:nvSpPr>
        <p:spPr>
          <a:xfrm>
            <a:off x="5338825" y="3799250"/>
            <a:ext cx="8258700" cy="21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234157"/>
                </a:solidFill>
                <a:latin typeface="Lato"/>
                <a:ea typeface="Lato"/>
                <a:cs typeface="Lato"/>
                <a:sym typeface="Lato"/>
              </a:rPr>
              <a:t>Starostlivosť o pacienta s tracheostomickou kanylou</a:t>
            </a:r>
            <a:endParaRPr b="1" sz="5000">
              <a:solidFill>
                <a:srgbClr val="23415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